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83D2E-6E68-48D5-B4FC-9A1215475C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25786540-D213-DADA-EEEC-A5E749A322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E55D4FAB-2C92-BDAC-9E09-EE671604D45E}"/>
              </a:ext>
            </a:extLst>
          </p:cNvPr>
          <p:cNvSpPr>
            <a:spLocks noGrp="1"/>
          </p:cNvSpPr>
          <p:nvPr>
            <p:ph type="dt" sz="half" idx="10"/>
          </p:nvPr>
        </p:nvSpPr>
        <p:spPr/>
        <p:txBody>
          <a:bodyPr/>
          <a:lstStyle/>
          <a:p>
            <a:fld id="{085AAFBF-2FCF-4E65-9670-34B49CF186AC}" type="datetimeFigureOut">
              <a:rPr lang="en-IN" smtClean="0"/>
              <a:t>09-07-2023</a:t>
            </a:fld>
            <a:endParaRPr lang="en-IN"/>
          </a:p>
        </p:txBody>
      </p:sp>
      <p:sp>
        <p:nvSpPr>
          <p:cNvPr id="5" name="Footer Placeholder 4">
            <a:extLst>
              <a:ext uri="{FF2B5EF4-FFF2-40B4-BE49-F238E27FC236}">
                <a16:creationId xmlns:a16="http://schemas.microsoft.com/office/drawing/2014/main" id="{2964786E-893C-6CF5-9714-D248550B12B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B9F393A-80F5-86C0-0C34-8EAE36F25887}"/>
              </a:ext>
            </a:extLst>
          </p:cNvPr>
          <p:cNvSpPr>
            <a:spLocks noGrp="1"/>
          </p:cNvSpPr>
          <p:nvPr>
            <p:ph type="sldNum" sz="quarter" idx="12"/>
          </p:nvPr>
        </p:nvSpPr>
        <p:spPr/>
        <p:txBody>
          <a:bodyPr/>
          <a:lstStyle/>
          <a:p>
            <a:fld id="{8B41048D-7F05-4871-96FE-5A0DCAAF9E85}" type="slidenum">
              <a:rPr lang="en-IN" smtClean="0"/>
              <a:t>‹#›</a:t>
            </a:fld>
            <a:endParaRPr lang="en-IN"/>
          </a:p>
        </p:txBody>
      </p:sp>
    </p:spTree>
    <p:extLst>
      <p:ext uri="{BB962C8B-B14F-4D97-AF65-F5344CB8AC3E}">
        <p14:creationId xmlns:p14="http://schemas.microsoft.com/office/powerpoint/2010/main" val="3444819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C1A1A-A95B-CD5F-9BA4-8D07FE30DE2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6E17DD4-2BC5-9183-81D6-AE8FE13117F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2C6FB98-F60E-DBA0-BC80-130E5A13206B}"/>
              </a:ext>
            </a:extLst>
          </p:cNvPr>
          <p:cNvSpPr>
            <a:spLocks noGrp="1"/>
          </p:cNvSpPr>
          <p:nvPr>
            <p:ph type="dt" sz="half" idx="10"/>
          </p:nvPr>
        </p:nvSpPr>
        <p:spPr/>
        <p:txBody>
          <a:bodyPr/>
          <a:lstStyle/>
          <a:p>
            <a:fld id="{085AAFBF-2FCF-4E65-9670-34B49CF186AC}" type="datetimeFigureOut">
              <a:rPr lang="en-IN" smtClean="0"/>
              <a:t>09-07-2023</a:t>
            </a:fld>
            <a:endParaRPr lang="en-IN"/>
          </a:p>
        </p:txBody>
      </p:sp>
      <p:sp>
        <p:nvSpPr>
          <p:cNvPr id="5" name="Footer Placeholder 4">
            <a:extLst>
              <a:ext uri="{FF2B5EF4-FFF2-40B4-BE49-F238E27FC236}">
                <a16:creationId xmlns:a16="http://schemas.microsoft.com/office/drawing/2014/main" id="{02E32833-4D65-42B0-400C-AAFC9649AB1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BD8505F-97A9-17DD-2890-F48403803843}"/>
              </a:ext>
            </a:extLst>
          </p:cNvPr>
          <p:cNvSpPr>
            <a:spLocks noGrp="1"/>
          </p:cNvSpPr>
          <p:nvPr>
            <p:ph type="sldNum" sz="quarter" idx="12"/>
          </p:nvPr>
        </p:nvSpPr>
        <p:spPr/>
        <p:txBody>
          <a:bodyPr/>
          <a:lstStyle/>
          <a:p>
            <a:fld id="{8B41048D-7F05-4871-96FE-5A0DCAAF9E85}" type="slidenum">
              <a:rPr lang="en-IN" smtClean="0"/>
              <a:t>‹#›</a:t>
            </a:fld>
            <a:endParaRPr lang="en-IN"/>
          </a:p>
        </p:txBody>
      </p:sp>
    </p:spTree>
    <p:extLst>
      <p:ext uri="{BB962C8B-B14F-4D97-AF65-F5344CB8AC3E}">
        <p14:creationId xmlns:p14="http://schemas.microsoft.com/office/powerpoint/2010/main" val="95684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24D14C-8673-2770-F8B1-EDE1F1C6049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1679D09-3AF8-2A03-C62B-08A7D8B0AC8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DD18C57-E126-CBCE-3DD9-2708C4E32B71}"/>
              </a:ext>
            </a:extLst>
          </p:cNvPr>
          <p:cNvSpPr>
            <a:spLocks noGrp="1"/>
          </p:cNvSpPr>
          <p:nvPr>
            <p:ph type="dt" sz="half" idx="10"/>
          </p:nvPr>
        </p:nvSpPr>
        <p:spPr/>
        <p:txBody>
          <a:bodyPr/>
          <a:lstStyle/>
          <a:p>
            <a:fld id="{085AAFBF-2FCF-4E65-9670-34B49CF186AC}" type="datetimeFigureOut">
              <a:rPr lang="en-IN" smtClean="0"/>
              <a:t>09-07-2023</a:t>
            </a:fld>
            <a:endParaRPr lang="en-IN"/>
          </a:p>
        </p:txBody>
      </p:sp>
      <p:sp>
        <p:nvSpPr>
          <p:cNvPr id="5" name="Footer Placeholder 4">
            <a:extLst>
              <a:ext uri="{FF2B5EF4-FFF2-40B4-BE49-F238E27FC236}">
                <a16:creationId xmlns:a16="http://schemas.microsoft.com/office/drawing/2014/main" id="{CFA7AFBB-7089-E6F4-45B5-2F8DD2147CE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6C08989-722F-DC12-295A-07E6845C26E1}"/>
              </a:ext>
            </a:extLst>
          </p:cNvPr>
          <p:cNvSpPr>
            <a:spLocks noGrp="1"/>
          </p:cNvSpPr>
          <p:nvPr>
            <p:ph type="sldNum" sz="quarter" idx="12"/>
          </p:nvPr>
        </p:nvSpPr>
        <p:spPr/>
        <p:txBody>
          <a:bodyPr/>
          <a:lstStyle/>
          <a:p>
            <a:fld id="{8B41048D-7F05-4871-96FE-5A0DCAAF9E85}" type="slidenum">
              <a:rPr lang="en-IN" smtClean="0"/>
              <a:t>‹#›</a:t>
            </a:fld>
            <a:endParaRPr lang="en-IN"/>
          </a:p>
        </p:txBody>
      </p:sp>
    </p:spTree>
    <p:extLst>
      <p:ext uri="{BB962C8B-B14F-4D97-AF65-F5344CB8AC3E}">
        <p14:creationId xmlns:p14="http://schemas.microsoft.com/office/powerpoint/2010/main" val="3071896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A9D0C-41DD-BADD-2A55-FA12A2E8BFC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B2DCD8F-5F2E-5C0C-863B-5E54768249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EEC11B5-0273-C4D4-42E3-FAC3F13B9460}"/>
              </a:ext>
            </a:extLst>
          </p:cNvPr>
          <p:cNvSpPr>
            <a:spLocks noGrp="1"/>
          </p:cNvSpPr>
          <p:nvPr>
            <p:ph type="dt" sz="half" idx="10"/>
          </p:nvPr>
        </p:nvSpPr>
        <p:spPr/>
        <p:txBody>
          <a:bodyPr/>
          <a:lstStyle/>
          <a:p>
            <a:fld id="{085AAFBF-2FCF-4E65-9670-34B49CF186AC}" type="datetimeFigureOut">
              <a:rPr lang="en-IN" smtClean="0"/>
              <a:t>09-07-2023</a:t>
            </a:fld>
            <a:endParaRPr lang="en-IN"/>
          </a:p>
        </p:txBody>
      </p:sp>
      <p:sp>
        <p:nvSpPr>
          <p:cNvPr id="5" name="Footer Placeholder 4">
            <a:extLst>
              <a:ext uri="{FF2B5EF4-FFF2-40B4-BE49-F238E27FC236}">
                <a16:creationId xmlns:a16="http://schemas.microsoft.com/office/drawing/2014/main" id="{7921DBD3-9DEF-D86A-8CE4-146D19D3C34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D4C52F2-AF3A-DF04-FFEF-BEC6988DC75C}"/>
              </a:ext>
            </a:extLst>
          </p:cNvPr>
          <p:cNvSpPr>
            <a:spLocks noGrp="1"/>
          </p:cNvSpPr>
          <p:nvPr>
            <p:ph type="sldNum" sz="quarter" idx="12"/>
          </p:nvPr>
        </p:nvSpPr>
        <p:spPr/>
        <p:txBody>
          <a:bodyPr/>
          <a:lstStyle/>
          <a:p>
            <a:fld id="{8B41048D-7F05-4871-96FE-5A0DCAAF9E85}" type="slidenum">
              <a:rPr lang="en-IN" smtClean="0"/>
              <a:t>‹#›</a:t>
            </a:fld>
            <a:endParaRPr lang="en-IN"/>
          </a:p>
        </p:txBody>
      </p:sp>
    </p:spTree>
    <p:extLst>
      <p:ext uri="{BB962C8B-B14F-4D97-AF65-F5344CB8AC3E}">
        <p14:creationId xmlns:p14="http://schemas.microsoft.com/office/powerpoint/2010/main" val="2797199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29A4C-3031-95B5-E36D-DC331DDA627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89406670-51A2-215E-1EA5-F8D607D951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4FDC87E-AF52-F0D4-C7F4-075B12548F37}"/>
              </a:ext>
            </a:extLst>
          </p:cNvPr>
          <p:cNvSpPr>
            <a:spLocks noGrp="1"/>
          </p:cNvSpPr>
          <p:nvPr>
            <p:ph type="dt" sz="half" idx="10"/>
          </p:nvPr>
        </p:nvSpPr>
        <p:spPr/>
        <p:txBody>
          <a:bodyPr/>
          <a:lstStyle/>
          <a:p>
            <a:fld id="{085AAFBF-2FCF-4E65-9670-34B49CF186AC}" type="datetimeFigureOut">
              <a:rPr lang="en-IN" smtClean="0"/>
              <a:t>09-07-2023</a:t>
            </a:fld>
            <a:endParaRPr lang="en-IN"/>
          </a:p>
        </p:txBody>
      </p:sp>
      <p:sp>
        <p:nvSpPr>
          <p:cNvPr id="5" name="Footer Placeholder 4">
            <a:extLst>
              <a:ext uri="{FF2B5EF4-FFF2-40B4-BE49-F238E27FC236}">
                <a16:creationId xmlns:a16="http://schemas.microsoft.com/office/drawing/2014/main" id="{8A779AA2-55C9-5D69-0D77-E5D9BD43976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52C757E-0783-F10B-A1BB-7590D416131C}"/>
              </a:ext>
            </a:extLst>
          </p:cNvPr>
          <p:cNvSpPr>
            <a:spLocks noGrp="1"/>
          </p:cNvSpPr>
          <p:nvPr>
            <p:ph type="sldNum" sz="quarter" idx="12"/>
          </p:nvPr>
        </p:nvSpPr>
        <p:spPr/>
        <p:txBody>
          <a:bodyPr/>
          <a:lstStyle/>
          <a:p>
            <a:fld id="{8B41048D-7F05-4871-96FE-5A0DCAAF9E85}" type="slidenum">
              <a:rPr lang="en-IN" smtClean="0"/>
              <a:t>‹#›</a:t>
            </a:fld>
            <a:endParaRPr lang="en-IN"/>
          </a:p>
        </p:txBody>
      </p:sp>
    </p:spTree>
    <p:extLst>
      <p:ext uri="{BB962C8B-B14F-4D97-AF65-F5344CB8AC3E}">
        <p14:creationId xmlns:p14="http://schemas.microsoft.com/office/powerpoint/2010/main" val="253811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3CF0D-3853-79DE-675C-003C248BCBA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657A8B4D-4787-AD24-DEDB-EAEBDEBBF47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449F8E1D-E620-9607-7313-D39E7710E5E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4A112FCE-C884-8942-2B45-FBF2B4D0D7BC}"/>
              </a:ext>
            </a:extLst>
          </p:cNvPr>
          <p:cNvSpPr>
            <a:spLocks noGrp="1"/>
          </p:cNvSpPr>
          <p:nvPr>
            <p:ph type="dt" sz="half" idx="10"/>
          </p:nvPr>
        </p:nvSpPr>
        <p:spPr/>
        <p:txBody>
          <a:bodyPr/>
          <a:lstStyle/>
          <a:p>
            <a:fld id="{085AAFBF-2FCF-4E65-9670-34B49CF186AC}" type="datetimeFigureOut">
              <a:rPr lang="en-IN" smtClean="0"/>
              <a:t>09-07-2023</a:t>
            </a:fld>
            <a:endParaRPr lang="en-IN"/>
          </a:p>
        </p:txBody>
      </p:sp>
      <p:sp>
        <p:nvSpPr>
          <p:cNvPr id="6" name="Footer Placeholder 5">
            <a:extLst>
              <a:ext uri="{FF2B5EF4-FFF2-40B4-BE49-F238E27FC236}">
                <a16:creationId xmlns:a16="http://schemas.microsoft.com/office/drawing/2014/main" id="{56A6C29B-B662-4C95-9943-1E422D2FBC1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7D3F3BC-7E13-5173-EF4C-D583C95865E5}"/>
              </a:ext>
            </a:extLst>
          </p:cNvPr>
          <p:cNvSpPr>
            <a:spLocks noGrp="1"/>
          </p:cNvSpPr>
          <p:nvPr>
            <p:ph type="sldNum" sz="quarter" idx="12"/>
          </p:nvPr>
        </p:nvSpPr>
        <p:spPr/>
        <p:txBody>
          <a:bodyPr/>
          <a:lstStyle/>
          <a:p>
            <a:fld id="{8B41048D-7F05-4871-96FE-5A0DCAAF9E85}" type="slidenum">
              <a:rPr lang="en-IN" smtClean="0"/>
              <a:t>‹#›</a:t>
            </a:fld>
            <a:endParaRPr lang="en-IN"/>
          </a:p>
        </p:txBody>
      </p:sp>
    </p:spTree>
    <p:extLst>
      <p:ext uri="{BB962C8B-B14F-4D97-AF65-F5344CB8AC3E}">
        <p14:creationId xmlns:p14="http://schemas.microsoft.com/office/powerpoint/2010/main" val="2528547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476CA-F15C-F1DD-EA40-CACDCA1CE492}"/>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0212805-7EC1-30E6-880A-9624C7A564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FFE4504-349D-E040-0D1A-C46A3571889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9EE3ECE0-D1B0-4516-903F-0683B662C9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7B2BDAE-29C2-50A7-6265-11B8DE210CD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BDCAF351-4D63-D952-294C-FA3D10F69AAC}"/>
              </a:ext>
            </a:extLst>
          </p:cNvPr>
          <p:cNvSpPr>
            <a:spLocks noGrp="1"/>
          </p:cNvSpPr>
          <p:nvPr>
            <p:ph type="dt" sz="half" idx="10"/>
          </p:nvPr>
        </p:nvSpPr>
        <p:spPr/>
        <p:txBody>
          <a:bodyPr/>
          <a:lstStyle/>
          <a:p>
            <a:fld id="{085AAFBF-2FCF-4E65-9670-34B49CF186AC}" type="datetimeFigureOut">
              <a:rPr lang="en-IN" smtClean="0"/>
              <a:t>09-07-2023</a:t>
            </a:fld>
            <a:endParaRPr lang="en-IN"/>
          </a:p>
        </p:txBody>
      </p:sp>
      <p:sp>
        <p:nvSpPr>
          <p:cNvPr id="8" name="Footer Placeholder 7">
            <a:extLst>
              <a:ext uri="{FF2B5EF4-FFF2-40B4-BE49-F238E27FC236}">
                <a16:creationId xmlns:a16="http://schemas.microsoft.com/office/drawing/2014/main" id="{6DEE0208-FA4B-5A98-00AC-DCC797ED8347}"/>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804BD3E2-4D4D-82BD-3E60-22073C455A46}"/>
              </a:ext>
            </a:extLst>
          </p:cNvPr>
          <p:cNvSpPr>
            <a:spLocks noGrp="1"/>
          </p:cNvSpPr>
          <p:nvPr>
            <p:ph type="sldNum" sz="quarter" idx="12"/>
          </p:nvPr>
        </p:nvSpPr>
        <p:spPr/>
        <p:txBody>
          <a:bodyPr/>
          <a:lstStyle/>
          <a:p>
            <a:fld id="{8B41048D-7F05-4871-96FE-5A0DCAAF9E85}" type="slidenum">
              <a:rPr lang="en-IN" smtClean="0"/>
              <a:t>‹#›</a:t>
            </a:fld>
            <a:endParaRPr lang="en-IN"/>
          </a:p>
        </p:txBody>
      </p:sp>
    </p:spTree>
    <p:extLst>
      <p:ext uri="{BB962C8B-B14F-4D97-AF65-F5344CB8AC3E}">
        <p14:creationId xmlns:p14="http://schemas.microsoft.com/office/powerpoint/2010/main" val="3042339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524DE-C6E5-065B-68DA-367DE762E47F}"/>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1093E8DC-88FC-7A87-B2A5-7F34F52A992E}"/>
              </a:ext>
            </a:extLst>
          </p:cNvPr>
          <p:cNvSpPr>
            <a:spLocks noGrp="1"/>
          </p:cNvSpPr>
          <p:nvPr>
            <p:ph type="dt" sz="half" idx="10"/>
          </p:nvPr>
        </p:nvSpPr>
        <p:spPr/>
        <p:txBody>
          <a:bodyPr/>
          <a:lstStyle/>
          <a:p>
            <a:fld id="{085AAFBF-2FCF-4E65-9670-34B49CF186AC}" type="datetimeFigureOut">
              <a:rPr lang="en-IN" smtClean="0"/>
              <a:t>09-07-2023</a:t>
            </a:fld>
            <a:endParaRPr lang="en-IN"/>
          </a:p>
        </p:txBody>
      </p:sp>
      <p:sp>
        <p:nvSpPr>
          <p:cNvPr id="4" name="Footer Placeholder 3">
            <a:extLst>
              <a:ext uri="{FF2B5EF4-FFF2-40B4-BE49-F238E27FC236}">
                <a16:creationId xmlns:a16="http://schemas.microsoft.com/office/drawing/2014/main" id="{230539C6-3AA8-A3A2-A10B-588823C274FA}"/>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439C17B0-4781-D6B7-5A2E-9477953FFDB1}"/>
              </a:ext>
            </a:extLst>
          </p:cNvPr>
          <p:cNvSpPr>
            <a:spLocks noGrp="1"/>
          </p:cNvSpPr>
          <p:nvPr>
            <p:ph type="sldNum" sz="quarter" idx="12"/>
          </p:nvPr>
        </p:nvSpPr>
        <p:spPr/>
        <p:txBody>
          <a:bodyPr/>
          <a:lstStyle/>
          <a:p>
            <a:fld id="{8B41048D-7F05-4871-96FE-5A0DCAAF9E85}" type="slidenum">
              <a:rPr lang="en-IN" smtClean="0"/>
              <a:t>‹#›</a:t>
            </a:fld>
            <a:endParaRPr lang="en-IN"/>
          </a:p>
        </p:txBody>
      </p:sp>
    </p:spTree>
    <p:extLst>
      <p:ext uri="{BB962C8B-B14F-4D97-AF65-F5344CB8AC3E}">
        <p14:creationId xmlns:p14="http://schemas.microsoft.com/office/powerpoint/2010/main" val="2948042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EF4939-C79C-CA0F-E202-BFEF5843F871}"/>
              </a:ext>
            </a:extLst>
          </p:cNvPr>
          <p:cNvSpPr>
            <a:spLocks noGrp="1"/>
          </p:cNvSpPr>
          <p:nvPr>
            <p:ph type="dt" sz="half" idx="10"/>
          </p:nvPr>
        </p:nvSpPr>
        <p:spPr/>
        <p:txBody>
          <a:bodyPr/>
          <a:lstStyle/>
          <a:p>
            <a:fld id="{085AAFBF-2FCF-4E65-9670-34B49CF186AC}" type="datetimeFigureOut">
              <a:rPr lang="en-IN" smtClean="0"/>
              <a:t>09-07-2023</a:t>
            </a:fld>
            <a:endParaRPr lang="en-IN"/>
          </a:p>
        </p:txBody>
      </p:sp>
      <p:sp>
        <p:nvSpPr>
          <p:cNvPr id="3" name="Footer Placeholder 2">
            <a:extLst>
              <a:ext uri="{FF2B5EF4-FFF2-40B4-BE49-F238E27FC236}">
                <a16:creationId xmlns:a16="http://schemas.microsoft.com/office/drawing/2014/main" id="{AB745E13-B228-FFA4-58AE-C18CAF57A0E0}"/>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802C804B-DD73-EC34-2DE8-AD78F01216F2}"/>
              </a:ext>
            </a:extLst>
          </p:cNvPr>
          <p:cNvSpPr>
            <a:spLocks noGrp="1"/>
          </p:cNvSpPr>
          <p:nvPr>
            <p:ph type="sldNum" sz="quarter" idx="12"/>
          </p:nvPr>
        </p:nvSpPr>
        <p:spPr/>
        <p:txBody>
          <a:bodyPr/>
          <a:lstStyle/>
          <a:p>
            <a:fld id="{8B41048D-7F05-4871-96FE-5A0DCAAF9E85}" type="slidenum">
              <a:rPr lang="en-IN" smtClean="0"/>
              <a:t>‹#›</a:t>
            </a:fld>
            <a:endParaRPr lang="en-IN"/>
          </a:p>
        </p:txBody>
      </p:sp>
    </p:spTree>
    <p:extLst>
      <p:ext uri="{BB962C8B-B14F-4D97-AF65-F5344CB8AC3E}">
        <p14:creationId xmlns:p14="http://schemas.microsoft.com/office/powerpoint/2010/main" val="2802514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5B010-E588-AA12-7884-2C8CD5892A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BE5BFA51-E160-00DB-4155-8A30D38753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0AB15A66-6452-D9ED-B968-2EA6FA8935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34AC1C-C203-7601-7EE5-97E0067ED9D7}"/>
              </a:ext>
            </a:extLst>
          </p:cNvPr>
          <p:cNvSpPr>
            <a:spLocks noGrp="1"/>
          </p:cNvSpPr>
          <p:nvPr>
            <p:ph type="dt" sz="half" idx="10"/>
          </p:nvPr>
        </p:nvSpPr>
        <p:spPr/>
        <p:txBody>
          <a:bodyPr/>
          <a:lstStyle/>
          <a:p>
            <a:fld id="{085AAFBF-2FCF-4E65-9670-34B49CF186AC}" type="datetimeFigureOut">
              <a:rPr lang="en-IN" smtClean="0"/>
              <a:t>09-07-2023</a:t>
            </a:fld>
            <a:endParaRPr lang="en-IN"/>
          </a:p>
        </p:txBody>
      </p:sp>
      <p:sp>
        <p:nvSpPr>
          <p:cNvPr id="6" name="Footer Placeholder 5">
            <a:extLst>
              <a:ext uri="{FF2B5EF4-FFF2-40B4-BE49-F238E27FC236}">
                <a16:creationId xmlns:a16="http://schemas.microsoft.com/office/drawing/2014/main" id="{7C9549FA-0449-F2D5-B6AE-0E1019D72C7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F2F405A-FA7D-FDD8-98A6-E6DFDC8260DA}"/>
              </a:ext>
            </a:extLst>
          </p:cNvPr>
          <p:cNvSpPr>
            <a:spLocks noGrp="1"/>
          </p:cNvSpPr>
          <p:nvPr>
            <p:ph type="sldNum" sz="quarter" idx="12"/>
          </p:nvPr>
        </p:nvSpPr>
        <p:spPr/>
        <p:txBody>
          <a:bodyPr/>
          <a:lstStyle/>
          <a:p>
            <a:fld id="{8B41048D-7F05-4871-96FE-5A0DCAAF9E85}" type="slidenum">
              <a:rPr lang="en-IN" smtClean="0"/>
              <a:t>‹#›</a:t>
            </a:fld>
            <a:endParaRPr lang="en-IN"/>
          </a:p>
        </p:txBody>
      </p:sp>
    </p:spTree>
    <p:extLst>
      <p:ext uri="{BB962C8B-B14F-4D97-AF65-F5344CB8AC3E}">
        <p14:creationId xmlns:p14="http://schemas.microsoft.com/office/powerpoint/2010/main" val="1583712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5240C-2617-FF1B-65D6-610C97E2C6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71369227-CA8B-C756-EFFA-EC77900E02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FED77EA1-91FA-DCCD-BE0B-B636788B30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B1C2D9-B2B5-C4D0-AA99-57687E630D16}"/>
              </a:ext>
            </a:extLst>
          </p:cNvPr>
          <p:cNvSpPr>
            <a:spLocks noGrp="1"/>
          </p:cNvSpPr>
          <p:nvPr>
            <p:ph type="dt" sz="half" idx="10"/>
          </p:nvPr>
        </p:nvSpPr>
        <p:spPr/>
        <p:txBody>
          <a:bodyPr/>
          <a:lstStyle/>
          <a:p>
            <a:fld id="{085AAFBF-2FCF-4E65-9670-34B49CF186AC}" type="datetimeFigureOut">
              <a:rPr lang="en-IN" smtClean="0"/>
              <a:t>09-07-2023</a:t>
            </a:fld>
            <a:endParaRPr lang="en-IN"/>
          </a:p>
        </p:txBody>
      </p:sp>
      <p:sp>
        <p:nvSpPr>
          <p:cNvPr id="6" name="Footer Placeholder 5">
            <a:extLst>
              <a:ext uri="{FF2B5EF4-FFF2-40B4-BE49-F238E27FC236}">
                <a16:creationId xmlns:a16="http://schemas.microsoft.com/office/drawing/2014/main" id="{220627ED-6431-9DFF-A863-18406F37555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71B3506-7AD6-3A25-6CF6-07E14D74A91E}"/>
              </a:ext>
            </a:extLst>
          </p:cNvPr>
          <p:cNvSpPr>
            <a:spLocks noGrp="1"/>
          </p:cNvSpPr>
          <p:nvPr>
            <p:ph type="sldNum" sz="quarter" idx="12"/>
          </p:nvPr>
        </p:nvSpPr>
        <p:spPr/>
        <p:txBody>
          <a:bodyPr/>
          <a:lstStyle/>
          <a:p>
            <a:fld id="{8B41048D-7F05-4871-96FE-5A0DCAAF9E85}" type="slidenum">
              <a:rPr lang="en-IN" smtClean="0"/>
              <a:t>‹#›</a:t>
            </a:fld>
            <a:endParaRPr lang="en-IN"/>
          </a:p>
        </p:txBody>
      </p:sp>
    </p:spTree>
    <p:extLst>
      <p:ext uri="{BB962C8B-B14F-4D97-AF65-F5344CB8AC3E}">
        <p14:creationId xmlns:p14="http://schemas.microsoft.com/office/powerpoint/2010/main" val="2416405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90BB88-37BF-3634-F95E-66CF3640DE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A9EAEA8-BD63-132C-9202-B227C4550D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752E122-909A-A6D9-D917-C71A129827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5AAFBF-2FCF-4E65-9670-34B49CF186AC}" type="datetimeFigureOut">
              <a:rPr lang="en-IN" smtClean="0"/>
              <a:t>09-07-2023</a:t>
            </a:fld>
            <a:endParaRPr lang="en-IN"/>
          </a:p>
        </p:txBody>
      </p:sp>
      <p:sp>
        <p:nvSpPr>
          <p:cNvPr id="5" name="Footer Placeholder 4">
            <a:extLst>
              <a:ext uri="{FF2B5EF4-FFF2-40B4-BE49-F238E27FC236}">
                <a16:creationId xmlns:a16="http://schemas.microsoft.com/office/drawing/2014/main" id="{1D4CC5F4-0E06-D091-55EE-6FE854C5F3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B822B8A5-74E0-02E5-72A1-170E5B9FEB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41048D-7F05-4871-96FE-5A0DCAAF9E85}" type="slidenum">
              <a:rPr lang="en-IN" smtClean="0"/>
              <a:t>‹#›</a:t>
            </a:fld>
            <a:endParaRPr lang="en-IN"/>
          </a:p>
        </p:txBody>
      </p:sp>
    </p:spTree>
    <p:extLst>
      <p:ext uri="{BB962C8B-B14F-4D97-AF65-F5344CB8AC3E}">
        <p14:creationId xmlns:p14="http://schemas.microsoft.com/office/powerpoint/2010/main" val="109099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D10530E-BC73-E8CC-5618-9633BCD152F5}"/>
              </a:ext>
            </a:extLst>
          </p:cNvPr>
          <p:cNvSpPr txBox="1"/>
          <p:nvPr/>
        </p:nvSpPr>
        <p:spPr>
          <a:xfrm>
            <a:off x="863030" y="2468844"/>
            <a:ext cx="10428270" cy="2554545"/>
          </a:xfrm>
          <a:prstGeom prst="rect">
            <a:avLst/>
          </a:prstGeom>
          <a:noFill/>
        </p:spPr>
        <p:txBody>
          <a:bodyPr wrap="square" rtlCol="0">
            <a:spAutoFit/>
          </a:bodyPr>
          <a:lstStyle/>
          <a:p>
            <a:pPr algn="ctr"/>
            <a:r>
              <a:rPr lang="en-US" sz="2000" b="1" i="1" dirty="0">
                <a:latin typeface="Arial" panose="020B0604020202020204" pitchFamily="34" charset="0"/>
                <a:cs typeface="Arial" panose="020B0604020202020204" pitchFamily="34" charset="0"/>
              </a:rPr>
              <a:t>TOPIC –</a:t>
            </a:r>
            <a:r>
              <a:rPr lang="en-US" sz="2000" b="1" i="1" dirty="0">
                <a:solidFill>
                  <a:schemeClr val="accent1"/>
                </a:solidFill>
                <a:latin typeface="Arial" panose="020B0604020202020204" pitchFamily="34" charset="0"/>
                <a:cs typeface="Arial" panose="020B0604020202020204" pitchFamily="34" charset="0"/>
              </a:rPr>
              <a:t>BALANCE OF PAYMENTS</a:t>
            </a:r>
          </a:p>
          <a:p>
            <a:pPr algn="ctr"/>
            <a:endParaRPr lang="en-US" sz="2000" b="1" i="1" dirty="0">
              <a:solidFill>
                <a:schemeClr val="accent1"/>
              </a:solidFill>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        YEAR- THIRD	SEMESTER-6    SESSION -2022-2023</a:t>
            </a: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IN" sz="2000" b="1"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F7A71E48-37CE-4965-DEAE-C0A770CA5616}"/>
              </a:ext>
            </a:extLst>
          </p:cNvPr>
          <p:cNvSpPr txBox="1"/>
          <p:nvPr/>
        </p:nvSpPr>
        <p:spPr>
          <a:xfrm>
            <a:off x="1140431" y="2074708"/>
            <a:ext cx="9472773" cy="400110"/>
          </a:xfrm>
          <a:prstGeom prst="rect">
            <a:avLst/>
          </a:prstGeom>
          <a:noFill/>
        </p:spPr>
        <p:txBody>
          <a:bodyPr wrap="square" rtlCol="0">
            <a:spAutoFit/>
          </a:bodyPr>
          <a:lstStyle/>
          <a:p>
            <a:pPr algn="ctr"/>
            <a:r>
              <a:rPr lang="en-US" sz="2000" b="1" dirty="0">
                <a:latin typeface="Arial" panose="020B0604020202020204" pitchFamily="34" charset="0"/>
                <a:cs typeface="Arial" panose="020B0604020202020204" pitchFamily="34" charset="0"/>
              </a:rPr>
              <a:t>PAPER NAME – </a:t>
            </a:r>
            <a:r>
              <a:rPr lang="en-US" sz="2000" b="1" dirty="0">
                <a:solidFill>
                  <a:schemeClr val="accent1"/>
                </a:solidFill>
                <a:latin typeface="Arial" panose="020B0604020202020204" pitchFamily="34" charset="0"/>
                <a:cs typeface="Arial" panose="020B0604020202020204" pitchFamily="34" charset="0"/>
              </a:rPr>
              <a:t>MACROECONOMICS II</a:t>
            </a:r>
            <a:endParaRPr lang="en-IN" sz="2000" b="1" dirty="0">
              <a:solidFill>
                <a:srgbClr val="0070C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FB3BB9E5-C048-7AF9-D884-E8B043A9A455}"/>
              </a:ext>
            </a:extLst>
          </p:cNvPr>
          <p:cNvSpPr txBox="1"/>
          <p:nvPr/>
        </p:nvSpPr>
        <p:spPr>
          <a:xfrm>
            <a:off x="3493212" y="4706197"/>
            <a:ext cx="6585735" cy="1200329"/>
          </a:xfrm>
          <a:prstGeom prst="rect">
            <a:avLst/>
          </a:prstGeom>
          <a:noFill/>
        </p:spPr>
        <p:txBody>
          <a:bodyPr wrap="square" rtlCol="0">
            <a:spAutoFit/>
          </a:bodyPr>
          <a:lstStyle/>
          <a:p>
            <a:r>
              <a:rPr lang="en-US" dirty="0"/>
              <a:t>PREPARED BY</a:t>
            </a:r>
          </a:p>
          <a:p>
            <a:r>
              <a:rPr lang="en-US" dirty="0"/>
              <a:t>DR. KAMALIKA CHAKRABORTY</a:t>
            </a:r>
          </a:p>
          <a:p>
            <a:r>
              <a:rPr lang="en-US" dirty="0"/>
              <a:t>ASSISTANT PROFESSOR (DEPARTMENT OF ECONOMICS)</a:t>
            </a:r>
          </a:p>
          <a:p>
            <a:r>
              <a:rPr lang="en-US" dirty="0"/>
              <a:t>KHATRA ADIBASI MAHAVIDYALAYA, BANKURA, WEST BENGAL</a:t>
            </a:r>
            <a:endParaRPr lang="en-IN" dirty="0"/>
          </a:p>
        </p:txBody>
      </p:sp>
      <p:pic>
        <p:nvPicPr>
          <p:cNvPr id="7" name="Picture 2" descr="Khatra Adibasi Mahavidyalaya, Bankura, Bankura, West Bengal, India, Group  ID:- Contact Address, Phone, EMail, Website, Courses Offered, Admission">
            <a:extLst>
              <a:ext uri="{FF2B5EF4-FFF2-40B4-BE49-F238E27FC236}">
                <a16:creationId xmlns:a16="http://schemas.microsoft.com/office/drawing/2014/main" id="{B68E4F9A-AB46-EFF1-9AF2-B7DD67F7EF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3471" y="159166"/>
            <a:ext cx="2138469" cy="1423054"/>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F5F42012-1F57-FFB1-28CF-29D07963D16D}"/>
              </a:ext>
            </a:extLst>
          </p:cNvPr>
          <p:cNvSpPr txBox="1"/>
          <p:nvPr/>
        </p:nvSpPr>
        <p:spPr>
          <a:xfrm>
            <a:off x="4274050" y="3980243"/>
            <a:ext cx="3380196" cy="369332"/>
          </a:xfrm>
          <a:prstGeom prst="rect">
            <a:avLst/>
          </a:prstGeom>
          <a:noFill/>
        </p:spPr>
        <p:txBody>
          <a:bodyPr wrap="square" rtlCol="0">
            <a:spAutoFit/>
          </a:bodyPr>
          <a:lstStyle/>
          <a:p>
            <a:r>
              <a:rPr lang="en-IN" dirty="0"/>
              <a:t>DATE OF LECTURE:  6/06/2023</a:t>
            </a:r>
          </a:p>
        </p:txBody>
      </p:sp>
      <p:sp>
        <p:nvSpPr>
          <p:cNvPr id="9" name="TextBox 8">
            <a:extLst>
              <a:ext uri="{FF2B5EF4-FFF2-40B4-BE49-F238E27FC236}">
                <a16:creationId xmlns:a16="http://schemas.microsoft.com/office/drawing/2014/main" id="{FA01CB18-073E-3013-22DD-0110BEF015E0}"/>
              </a:ext>
            </a:extLst>
          </p:cNvPr>
          <p:cNvSpPr txBox="1"/>
          <p:nvPr/>
        </p:nvSpPr>
        <p:spPr>
          <a:xfrm>
            <a:off x="2958957" y="1712112"/>
            <a:ext cx="7274104" cy="400110"/>
          </a:xfrm>
          <a:prstGeom prst="rect">
            <a:avLst/>
          </a:prstGeom>
          <a:noFill/>
        </p:spPr>
        <p:txBody>
          <a:bodyPr wrap="square" rtlCol="0">
            <a:spAutoFit/>
          </a:bodyPr>
          <a:lstStyle/>
          <a:p>
            <a:r>
              <a:rPr lang="en-IN" sz="2000" b="1" dirty="0">
                <a:latin typeface="Arial" panose="020B0604020202020204" pitchFamily="34" charset="0"/>
                <a:cs typeface="Arial" panose="020B0604020202020204" pitchFamily="34" charset="0"/>
              </a:rPr>
              <a:t>COURSE: B.Sc. </a:t>
            </a:r>
            <a:r>
              <a:rPr lang="en-IN" sz="2000" b="1">
                <a:latin typeface="Arial" panose="020B0604020202020204" pitchFamily="34" charset="0"/>
                <a:cs typeface="Arial" panose="020B0604020202020204" pitchFamily="34" charset="0"/>
              </a:rPr>
              <a:t>(PROGRAMME) IN ECONOMICS</a:t>
            </a:r>
            <a:endParaRPr lang="en-IN"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66320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ACDBFAE-AA4F-1172-6EB3-427721FB7203}"/>
              </a:ext>
            </a:extLst>
          </p:cNvPr>
          <p:cNvSpPr txBox="1"/>
          <p:nvPr/>
        </p:nvSpPr>
        <p:spPr>
          <a:xfrm>
            <a:off x="514151" y="244971"/>
            <a:ext cx="3139001" cy="523220"/>
          </a:xfrm>
          <a:prstGeom prst="rect">
            <a:avLst/>
          </a:prstGeom>
          <a:noFill/>
        </p:spPr>
        <p:txBody>
          <a:bodyPr wrap="none" rtlCol="0">
            <a:spAutoFit/>
          </a:bodyPr>
          <a:lstStyle/>
          <a:p>
            <a:r>
              <a:rPr lang="en-IN" sz="2800" b="1" dirty="0"/>
              <a:t>DEFINITION OF BOP</a:t>
            </a:r>
          </a:p>
        </p:txBody>
      </p:sp>
      <p:sp>
        <p:nvSpPr>
          <p:cNvPr id="6" name="TextBox 5">
            <a:extLst>
              <a:ext uri="{FF2B5EF4-FFF2-40B4-BE49-F238E27FC236}">
                <a16:creationId xmlns:a16="http://schemas.microsoft.com/office/drawing/2014/main" id="{22362482-9805-87B0-829F-98B522997885}"/>
              </a:ext>
            </a:extLst>
          </p:cNvPr>
          <p:cNvSpPr txBox="1"/>
          <p:nvPr/>
        </p:nvSpPr>
        <p:spPr>
          <a:xfrm>
            <a:off x="121577" y="636505"/>
            <a:ext cx="11948845" cy="830997"/>
          </a:xfrm>
          <a:prstGeom prst="rect">
            <a:avLst/>
          </a:prstGeom>
          <a:noFill/>
        </p:spPr>
        <p:txBody>
          <a:bodyPr wrap="square" rtlCol="0">
            <a:spAutoFit/>
          </a:bodyPr>
          <a:lstStyle/>
          <a:p>
            <a:pPr algn="just"/>
            <a:r>
              <a:rPr lang="en-IN" sz="2400" dirty="0"/>
              <a:t>Balance of Payments is a systematic record of all economic transactions that a country makes with the rest of the world during a particular year.</a:t>
            </a:r>
          </a:p>
        </p:txBody>
      </p:sp>
      <p:sp>
        <p:nvSpPr>
          <p:cNvPr id="7" name="TextBox 6">
            <a:extLst>
              <a:ext uri="{FF2B5EF4-FFF2-40B4-BE49-F238E27FC236}">
                <a16:creationId xmlns:a16="http://schemas.microsoft.com/office/drawing/2014/main" id="{B9CB2F48-9622-EDEA-F412-7ADF97C59475}"/>
              </a:ext>
            </a:extLst>
          </p:cNvPr>
          <p:cNvSpPr txBox="1"/>
          <p:nvPr/>
        </p:nvSpPr>
        <p:spPr>
          <a:xfrm>
            <a:off x="433568" y="1457858"/>
            <a:ext cx="3562642" cy="523220"/>
          </a:xfrm>
          <a:prstGeom prst="rect">
            <a:avLst/>
          </a:prstGeom>
          <a:noFill/>
        </p:spPr>
        <p:txBody>
          <a:bodyPr wrap="none" rtlCol="0">
            <a:spAutoFit/>
          </a:bodyPr>
          <a:lstStyle/>
          <a:p>
            <a:r>
              <a:rPr lang="en-IN" sz="2800" b="1" dirty="0"/>
              <a:t>COMPONENTS OF BOP</a:t>
            </a:r>
          </a:p>
        </p:txBody>
      </p:sp>
      <p:sp>
        <p:nvSpPr>
          <p:cNvPr id="9" name="TextBox 8">
            <a:extLst>
              <a:ext uri="{FF2B5EF4-FFF2-40B4-BE49-F238E27FC236}">
                <a16:creationId xmlns:a16="http://schemas.microsoft.com/office/drawing/2014/main" id="{F0A446AF-B7D9-F916-3103-E40F80B4A54D}"/>
              </a:ext>
            </a:extLst>
          </p:cNvPr>
          <p:cNvSpPr txBox="1"/>
          <p:nvPr/>
        </p:nvSpPr>
        <p:spPr>
          <a:xfrm flipH="1">
            <a:off x="447989" y="1844569"/>
            <a:ext cx="3059817" cy="830997"/>
          </a:xfrm>
          <a:prstGeom prst="rect">
            <a:avLst/>
          </a:prstGeom>
          <a:noFill/>
        </p:spPr>
        <p:txBody>
          <a:bodyPr wrap="square" rtlCol="0">
            <a:spAutoFit/>
          </a:bodyPr>
          <a:lstStyle/>
          <a:p>
            <a:pPr marL="342900" indent="-342900">
              <a:buAutoNum type="arabicParenR"/>
            </a:pPr>
            <a:r>
              <a:rPr lang="en-IN" sz="2400" dirty="0"/>
              <a:t>CURRENT ACCOUNT</a:t>
            </a:r>
          </a:p>
          <a:p>
            <a:pPr marL="342900" indent="-342900">
              <a:buAutoNum type="arabicParenR"/>
            </a:pPr>
            <a:r>
              <a:rPr lang="en-IN" sz="2400" dirty="0"/>
              <a:t>CAPITAL ACCOUNT</a:t>
            </a:r>
          </a:p>
        </p:txBody>
      </p:sp>
      <p:sp>
        <p:nvSpPr>
          <p:cNvPr id="3" name="TextBox 2">
            <a:extLst>
              <a:ext uri="{FF2B5EF4-FFF2-40B4-BE49-F238E27FC236}">
                <a16:creationId xmlns:a16="http://schemas.microsoft.com/office/drawing/2014/main" id="{B28A5686-2D28-0BBF-C994-15DE52DB379D}"/>
              </a:ext>
            </a:extLst>
          </p:cNvPr>
          <p:cNvSpPr txBox="1"/>
          <p:nvPr/>
        </p:nvSpPr>
        <p:spPr>
          <a:xfrm>
            <a:off x="121577" y="3370056"/>
            <a:ext cx="11463906" cy="3416320"/>
          </a:xfrm>
          <a:prstGeom prst="rect">
            <a:avLst/>
          </a:prstGeom>
          <a:noFill/>
        </p:spPr>
        <p:txBody>
          <a:bodyPr wrap="square">
            <a:spAutoFit/>
          </a:bodyPr>
          <a:lstStyle/>
          <a:p>
            <a:pPr algn="just"/>
            <a:r>
              <a:rPr lang="en-US" sz="2400" dirty="0"/>
              <a:t>The current account on the balance of payments measures the inflow and outflow of goods, services, investment incomes and transfer payments.</a:t>
            </a:r>
          </a:p>
          <a:p>
            <a:pPr algn="just"/>
            <a:endParaRPr lang="en-US" sz="2400" dirty="0"/>
          </a:p>
          <a:p>
            <a:pPr algn="just"/>
            <a:r>
              <a:rPr lang="en-US" sz="2400" dirty="0"/>
              <a:t>The main components of the current account are:</a:t>
            </a:r>
          </a:p>
          <a:p>
            <a:pPr algn="just"/>
            <a:endParaRPr lang="en-US" sz="2400" dirty="0"/>
          </a:p>
          <a:p>
            <a:pPr marL="342900" indent="-342900" algn="just">
              <a:buFont typeface="Wingdings" panose="05000000000000000000" pitchFamily="2" charset="2"/>
              <a:buChar char="§"/>
            </a:pPr>
            <a:r>
              <a:rPr lang="en-US" sz="2400" dirty="0"/>
              <a:t>Trade in goods (visible trade)</a:t>
            </a:r>
          </a:p>
          <a:p>
            <a:pPr marL="342900" indent="-342900" algn="just">
              <a:buFont typeface="Wingdings" panose="05000000000000000000" pitchFamily="2" charset="2"/>
              <a:buChar char="§"/>
            </a:pPr>
            <a:r>
              <a:rPr lang="en-US" sz="2400" dirty="0"/>
              <a:t>Trade in services (invisible trade), e.g. insurance, banking and other services</a:t>
            </a:r>
          </a:p>
          <a:p>
            <a:pPr marL="342900" indent="-342900" algn="just">
              <a:buFont typeface="Wingdings" panose="05000000000000000000" pitchFamily="2" charset="2"/>
              <a:buChar char="§"/>
            </a:pPr>
            <a:r>
              <a:rPr lang="en-US" sz="2400" dirty="0"/>
              <a:t>Investment incomes, e.g. dividends, interest and migrants remittances from abroad</a:t>
            </a:r>
          </a:p>
          <a:p>
            <a:pPr marL="342900" indent="-342900" algn="just">
              <a:buFont typeface="Wingdings" panose="05000000000000000000" pitchFamily="2" charset="2"/>
              <a:buChar char="§"/>
            </a:pPr>
            <a:r>
              <a:rPr lang="en-US" sz="2400" dirty="0"/>
              <a:t>Net transfers – e.g. International aid, gifts received from foreign countries.</a:t>
            </a:r>
            <a:endParaRPr lang="en-IN" sz="2400" dirty="0"/>
          </a:p>
        </p:txBody>
      </p:sp>
      <p:sp>
        <p:nvSpPr>
          <p:cNvPr id="4" name="TextBox 3">
            <a:extLst>
              <a:ext uri="{FF2B5EF4-FFF2-40B4-BE49-F238E27FC236}">
                <a16:creationId xmlns:a16="http://schemas.microsoft.com/office/drawing/2014/main" id="{C2E3D8A1-D2B7-C860-6A40-4389B889AC8D}"/>
              </a:ext>
            </a:extLst>
          </p:cNvPr>
          <p:cNvSpPr txBox="1"/>
          <p:nvPr/>
        </p:nvSpPr>
        <p:spPr>
          <a:xfrm>
            <a:off x="514151" y="2908391"/>
            <a:ext cx="2738827" cy="461665"/>
          </a:xfrm>
          <a:prstGeom prst="rect">
            <a:avLst/>
          </a:prstGeom>
          <a:noFill/>
        </p:spPr>
        <p:txBody>
          <a:bodyPr wrap="none" rtlCol="0">
            <a:spAutoFit/>
          </a:bodyPr>
          <a:lstStyle/>
          <a:p>
            <a:r>
              <a:rPr lang="en-IN" sz="2400" b="1" dirty="0"/>
              <a:t>CURRENT ACCOUNT</a:t>
            </a:r>
          </a:p>
        </p:txBody>
      </p:sp>
    </p:spTree>
    <p:extLst>
      <p:ext uri="{BB962C8B-B14F-4D97-AF65-F5344CB8AC3E}">
        <p14:creationId xmlns:p14="http://schemas.microsoft.com/office/powerpoint/2010/main" val="3893129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4F60ED-BED9-336A-7856-4F85028868A2}"/>
              </a:ext>
            </a:extLst>
          </p:cNvPr>
          <p:cNvSpPr txBox="1"/>
          <p:nvPr/>
        </p:nvSpPr>
        <p:spPr>
          <a:xfrm>
            <a:off x="308277" y="4815632"/>
            <a:ext cx="11239928" cy="1569660"/>
          </a:xfrm>
          <a:prstGeom prst="rect">
            <a:avLst/>
          </a:prstGeom>
          <a:noFill/>
        </p:spPr>
        <p:txBody>
          <a:bodyPr wrap="square">
            <a:spAutoFit/>
          </a:bodyPr>
          <a:lstStyle/>
          <a:p>
            <a:pPr algn="just"/>
            <a:r>
              <a:rPr lang="en-US" sz="2400" dirty="0">
                <a:solidFill>
                  <a:srgbClr val="3A3A3A"/>
                </a:solidFill>
                <a:latin typeface="Calibri" panose="020F0502020204030204" pitchFamily="34" charset="0"/>
                <a:ea typeface="Calibri" panose="020F0502020204030204" pitchFamily="34" charset="0"/>
                <a:cs typeface="Calibri" panose="020F0502020204030204" pitchFamily="34" charset="0"/>
              </a:rPr>
              <a:t>When </a:t>
            </a:r>
            <a:r>
              <a:rPr lang="en-US" sz="2400" b="0" i="0" dirty="0">
                <a:solidFill>
                  <a:srgbClr val="3A3A3A"/>
                </a:solidFill>
                <a:effectLst/>
                <a:latin typeface="Calibri" panose="020F0502020204030204" pitchFamily="34" charset="0"/>
                <a:ea typeface="Calibri" panose="020F0502020204030204" pitchFamily="34" charset="0"/>
                <a:cs typeface="Calibri" panose="020F0502020204030204" pitchFamily="34" charset="0"/>
              </a:rPr>
              <a:t>the value of imports is greater than the value of exports then current account is said to be in deficit.</a:t>
            </a:r>
          </a:p>
          <a:p>
            <a:pPr algn="just"/>
            <a:r>
              <a:rPr lang="en-US" sz="2400" dirty="0">
                <a:solidFill>
                  <a:srgbClr val="3A3A3A"/>
                </a:solidFill>
                <a:latin typeface="Calibri" panose="020F0502020204030204" pitchFamily="34" charset="0"/>
                <a:ea typeface="Calibri" panose="020F0502020204030204" pitchFamily="34" charset="0"/>
                <a:cs typeface="Calibri" panose="020F0502020204030204" pitchFamily="34" charset="0"/>
              </a:rPr>
              <a:t>When </a:t>
            </a:r>
            <a:r>
              <a:rPr lang="en-US" sz="2400" b="0" i="0" dirty="0">
                <a:solidFill>
                  <a:srgbClr val="3A3A3A"/>
                </a:solidFill>
                <a:effectLst/>
                <a:latin typeface="Calibri" panose="020F0502020204030204" pitchFamily="34" charset="0"/>
                <a:ea typeface="Calibri" panose="020F0502020204030204" pitchFamily="34" charset="0"/>
                <a:cs typeface="Calibri" panose="020F0502020204030204" pitchFamily="34" charset="0"/>
              </a:rPr>
              <a:t>the value of imports is less than the value of exports then the current account is said to be in surplus.</a:t>
            </a:r>
          </a:p>
        </p:txBody>
      </p:sp>
      <p:graphicFrame>
        <p:nvGraphicFramePr>
          <p:cNvPr id="14" name="Table 14">
            <a:extLst>
              <a:ext uri="{FF2B5EF4-FFF2-40B4-BE49-F238E27FC236}">
                <a16:creationId xmlns:a16="http://schemas.microsoft.com/office/drawing/2014/main" id="{1FAC908B-81DB-34C2-ACCA-CAF9C71710A4}"/>
              </a:ext>
            </a:extLst>
          </p:cNvPr>
          <p:cNvGraphicFramePr>
            <a:graphicFrameLocks noGrp="1"/>
          </p:cNvGraphicFramePr>
          <p:nvPr>
            <p:extLst>
              <p:ext uri="{D42A27DB-BD31-4B8C-83A1-F6EECF244321}">
                <p14:modId xmlns:p14="http://schemas.microsoft.com/office/powerpoint/2010/main" val="1725824681"/>
              </p:ext>
            </p:extLst>
          </p:nvPr>
        </p:nvGraphicFramePr>
        <p:xfrm>
          <a:off x="1766186" y="842039"/>
          <a:ext cx="7927162" cy="2387600"/>
        </p:xfrm>
        <a:graphic>
          <a:graphicData uri="http://schemas.openxmlformats.org/drawingml/2006/table">
            <a:tbl>
              <a:tblPr firstRow="1" bandRow="1">
                <a:tableStyleId>{5C22544A-7EE6-4342-B048-85BDC9FD1C3A}</a:tableStyleId>
              </a:tblPr>
              <a:tblGrid>
                <a:gridCol w="2508496">
                  <a:extLst>
                    <a:ext uri="{9D8B030D-6E8A-4147-A177-3AD203B41FA5}">
                      <a16:colId xmlns:a16="http://schemas.microsoft.com/office/drawing/2014/main" val="605730381"/>
                    </a:ext>
                  </a:extLst>
                </a:gridCol>
                <a:gridCol w="2709333">
                  <a:extLst>
                    <a:ext uri="{9D8B030D-6E8A-4147-A177-3AD203B41FA5}">
                      <a16:colId xmlns:a16="http://schemas.microsoft.com/office/drawing/2014/main" val="161852310"/>
                    </a:ext>
                  </a:extLst>
                </a:gridCol>
                <a:gridCol w="2709333">
                  <a:extLst>
                    <a:ext uri="{9D8B030D-6E8A-4147-A177-3AD203B41FA5}">
                      <a16:colId xmlns:a16="http://schemas.microsoft.com/office/drawing/2014/main" val="760256964"/>
                    </a:ext>
                  </a:extLst>
                </a:gridCol>
              </a:tblGrid>
              <a:tr h="370840">
                <a:tc>
                  <a:txBody>
                    <a:bodyPr/>
                    <a:lstStyle/>
                    <a:p>
                      <a:r>
                        <a:rPr lang="en-IN" dirty="0"/>
                        <a:t>Credit items</a:t>
                      </a:r>
                    </a:p>
                  </a:txBody>
                  <a:tcPr/>
                </a:tc>
                <a:tc>
                  <a:txBody>
                    <a:bodyPr/>
                    <a:lstStyle/>
                    <a:p>
                      <a:r>
                        <a:rPr lang="en-IN" dirty="0"/>
                        <a:t>Debit items</a:t>
                      </a:r>
                    </a:p>
                  </a:txBody>
                  <a:tcPr/>
                </a:tc>
                <a:tc>
                  <a:txBody>
                    <a:bodyPr/>
                    <a:lstStyle/>
                    <a:p>
                      <a:r>
                        <a:rPr lang="en-IN" dirty="0"/>
                        <a:t>Net Credit(Credit-Debit)</a:t>
                      </a:r>
                    </a:p>
                  </a:txBody>
                  <a:tcPr/>
                </a:tc>
                <a:extLst>
                  <a:ext uri="{0D108BD9-81ED-4DB2-BD59-A6C34878D82A}">
                    <a16:rowId xmlns:a16="http://schemas.microsoft.com/office/drawing/2014/main" val="106492765"/>
                  </a:ext>
                </a:extLst>
              </a:tr>
              <a:tr h="370840">
                <a:tc>
                  <a:txBody>
                    <a:bodyPr/>
                    <a:lstStyle/>
                    <a:p>
                      <a:pPr algn="l" fontAlgn="base"/>
                      <a:r>
                        <a:rPr lang="en-US" b="0" dirty="0">
                          <a:solidFill>
                            <a:srgbClr val="424142"/>
                          </a:solidFill>
                          <a:effectLst/>
                          <a:latin typeface="Georgia" panose="02040502050405020303" pitchFamily="18" charset="0"/>
                        </a:rPr>
                        <a:t>1. Visible Trade Exports of goods:</a:t>
                      </a:r>
                    </a:p>
                  </a:txBody>
                  <a:tcPr marL="0" marR="0" marT="0" marB="0"/>
                </a:tc>
                <a:tc>
                  <a:txBody>
                    <a:bodyPr/>
                    <a:lstStyle/>
                    <a:p>
                      <a:pPr algn="l" fontAlgn="base"/>
                      <a:r>
                        <a:rPr lang="en-IN" b="0">
                          <a:solidFill>
                            <a:srgbClr val="424142"/>
                          </a:solidFill>
                          <a:effectLst/>
                          <a:latin typeface="Georgia" panose="02040502050405020303" pitchFamily="18" charset="0"/>
                        </a:rPr>
                        <a:t>Imports of goods</a:t>
                      </a:r>
                    </a:p>
                  </a:txBody>
                  <a:tcPr marL="0" marR="0" marT="0" marB="0"/>
                </a:tc>
                <a:tc>
                  <a:txBody>
                    <a:bodyPr/>
                    <a:lstStyle/>
                    <a:p>
                      <a:pPr algn="l" fontAlgn="base"/>
                      <a:r>
                        <a:rPr lang="en-US" b="0" dirty="0">
                          <a:solidFill>
                            <a:srgbClr val="424142"/>
                          </a:solidFill>
                          <a:effectLst/>
                          <a:latin typeface="Georgia" panose="02040502050405020303" pitchFamily="18" charset="0"/>
                        </a:rPr>
                        <a:t>Net Exports of goods (Balance of Trade)</a:t>
                      </a:r>
                    </a:p>
                  </a:txBody>
                  <a:tcPr marL="0" marR="0" marT="0" marB="0"/>
                </a:tc>
                <a:extLst>
                  <a:ext uri="{0D108BD9-81ED-4DB2-BD59-A6C34878D82A}">
                    <a16:rowId xmlns:a16="http://schemas.microsoft.com/office/drawing/2014/main" val="3041386324"/>
                  </a:ext>
                </a:extLst>
              </a:tr>
              <a:tr h="370840">
                <a:tc>
                  <a:txBody>
                    <a:bodyPr/>
                    <a:lstStyle/>
                    <a:p>
                      <a:pPr algn="l" fontAlgn="base"/>
                      <a:r>
                        <a:rPr lang="en-US" b="0" dirty="0">
                          <a:solidFill>
                            <a:srgbClr val="424142"/>
                          </a:solidFill>
                          <a:effectLst/>
                          <a:latin typeface="Georgia" panose="02040502050405020303" pitchFamily="18" charset="0"/>
                        </a:rPr>
                        <a:t>2. Invisible Trade Exports of services:</a:t>
                      </a:r>
                    </a:p>
                  </a:txBody>
                  <a:tcPr marL="0" marR="0" marT="0" marB="0"/>
                </a:tc>
                <a:tc>
                  <a:txBody>
                    <a:bodyPr/>
                    <a:lstStyle/>
                    <a:p>
                      <a:pPr algn="l" fontAlgn="base"/>
                      <a:r>
                        <a:rPr lang="en-IN" b="0">
                          <a:solidFill>
                            <a:srgbClr val="424142"/>
                          </a:solidFill>
                          <a:effectLst/>
                          <a:latin typeface="Georgia" panose="02040502050405020303" pitchFamily="18" charset="0"/>
                        </a:rPr>
                        <a:t>Imports of services</a:t>
                      </a:r>
                    </a:p>
                  </a:txBody>
                  <a:tcPr marL="0" marR="0" marT="0" marB="0"/>
                </a:tc>
                <a:tc>
                  <a:txBody>
                    <a:bodyPr/>
                    <a:lstStyle/>
                    <a:p>
                      <a:pPr algn="l" fontAlgn="base"/>
                      <a:r>
                        <a:rPr lang="en-IN" b="0" dirty="0">
                          <a:solidFill>
                            <a:srgbClr val="424142"/>
                          </a:solidFill>
                          <a:effectLst/>
                          <a:latin typeface="Georgia" panose="02040502050405020303" pitchFamily="18" charset="0"/>
                        </a:rPr>
                        <a:t>Net Exports of services</a:t>
                      </a:r>
                    </a:p>
                  </a:txBody>
                  <a:tcPr marL="0" marR="0" marT="0" marB="0"/>
                </a:tc>
                <a:extLst>
                  <a:ext uri="{0D108BD9-81ED-4DB2-BD59-A6C34878D82A}">
                    <a16:rowId xmlns:a16="http://schemas.microsoft.com/office/drawing/2014/main" val="4031042556"/>
                  </a:ext>
                </a:extLst>
              </a:tr>
              <a:tr h="370840">
                <a:tc>
                  <a:txBody>
                    <a:bodyPr/>
                    <a:lstStyle/>
                    <a:p>
                      <a:pPr algn="l" fontAlgn="base"/>
                      <a:r>
                        <a:rPr lang="en-IN" b="0" dirty="0">
                          <a:solidFill>
                            <a:srgbClr val="424142"/>
                          </a:solidFill>
                          <a:effectLst/>
                          <a:latin typeface="Georgia" panose="02040502050405020303" pitchFamily="18" charset="0"/>
                        </a:rPr>
                        <a:t>3. Unilateral Transfers Transfer Receipts:</a:t>
                      </a:r>
                    </a:p>
                  </a:txBody>
                  <a:tcPr marL="0" marR="0" marT="0" marB="0"/>
                </a:tc>
                <a:tc>
                  <a:txBody>
                    <a:bodyPr/>
                    <a:lstStyle/>
                    <a:p>
                      <a:pPr algn="l" fontAlgn="base"/>
                      <a:r>
                        <a:rPr lang="en-IN" b="0">
                          <a:solidFill>
                            <a:srgbClr val="424142"/>
                          </a:solidFill>
                          <a:effectLst/>
                          <a:latin typeface="Georgia" panose="02040502050405020303" pitchFamily="18" charset="0"/>
                        </a:rPr>
                        <a:t>Transfer Payments</a:t>
                      </a:r>
                    </a:p>
                  </a:txBody>
                  <a:tcPr marL="0" marR="0" marT="0" marB="0"/>
                </a:tc>
                <a:tc>
                  <a:txBody>
                    <a:bodyPr/>
                    <a:lstStyle/>
                    <a:p>
                      <a:pPr algn="l" fontAlgn="base"/>
                      <a:r>
                        <a:rPr lang="en-IN" b="0" dirty="0">
                          <a:solidFill>
                            <a:srgbClr val="424142"/>
                          </a:solidFill>
                          <a:effectLst/>
                          <a:latin typeface="Georgia" panose="02040502050405020303" pitchFamily="18" charset="0"/>
                        </a:rPr>
                        <a:t>Net Transfer Receipts</a:t>
                      </a:r>
                    </a:p>
                  </a:txBody>
                  <a:tcPr marL="0" marR="0" marT="0" marB="0"/>
                </a:tc>
                <a:extLst>
                  <a:ext uri="{0D108BD9-81ED-4DB2-BD59-A6C34878D82A}">
                    <a16:rowId xmlns:a16="http://schemas.microsoft.com/office/drawing/2014/main" val="1796186518"/>
                  </a:ext>
                </a:extLst>
              </a:tr>
              <a:tr h="370840">
                <a:tc>
                  <a:txBody>
                    <a:bodyPr/>
                    <a:lstStyle/>
                    <a:p>
                      <a:pPr algn="l" fontAlgn="base"/>
                      <a:r>
                        <a:rPr lang="en-US" b="0" dirty="0">
                          <a:solidFill>
                            <a:srgbClr val="424142"/>
                          </a:solidFill>
                          <a:effectLst/>
                          <a:latin typeface="Georgia" panose="02040502050405020303" pitchFamily="18" charset="0"/>
                        </a:rPr>
                        <a:t>4. Income Receipts</a:t>
                      </a:r>
                    </a:p>
                  </a:txBody>
                  <a:tcPr marL="0" marR="0" marT="0" marB="0"/>
                </a:tc>
                <a:tc>
                  <a:txBody>
                    <a:bodyPr/>
                    <a:lstStyle/>
                    <a:p>
                      <a:pPr algn="l" fontAlgn="base"/>
                      <a:r>
                        <a:rPr lang="en-IN" b="0">
                          <a:solidFill>
                            <a:srgbClr val="424142"/>
                          </a:solidFill>
                          <a:effectLst/>
                          <a:latin typeface="Georgia" panose="02040502050405020303" pitchFamily="18" charset="0"/>
                        </a:rPr>
                        <a:t>Income Payments</a:t>
                      </a:r>
                    </a:p>
                  </a:txBody>
                  <a:tcPr marL="0" marR="0" marT="0" marB="0"/>
                </a:tc>
                <a:tc>
                  <a:txBody>
                    <a:bodyPr/>
                    <a:lstStyle/>
                    <a:p>
                      <a:pPr algn="l" fontAlgn="base"/>
                      <a:r>
                        <a:rPr lang="en-IN" b="0" dirty="0">
                          <a:solidFill>
                            <a:srgbClr val="424142"/>
                          </a:solidFill>
                          <a:effectLst/>
                          <a:latin typeface="Georgia" panose="02040502050405020303" pitchFamily="18" charset="0"/>
                        </a:rPr>
                        <a:t>Net Income Receipts</a:t>
                      </a:r>
                    </a:p>
                  </a:txBody>
                  <a:tcPr marL="0" marR="0" marT="0" marB="0"/>
                </a:tc>
                <a:extLst>
                  <a:ext uri="{0D108BD9-81ED-4DB2-BD59-A6C34878D82A}">
                    <a16:rowId xmlns:a16="http://schemas.microsoft.com/office/drawing/2014/main" val="2516716755"/>
                  </a:ext>
                </a:extLst>
              </a:tr>
            </a:tbl>
          </a:graphicData>
        </a:graphic>
      </p:graphicFrame>
      <p:sp>
        <p:nvSpPr>
          <p:cNvPr id="15" name="TextBox 14">
            <a:extLst>
              <a:ext uri="{FF2B5EF4-FFF2-40B4-BE49-F238E27FC236}">
                <a16:creationId xmlns:a16="http://schemas.microsoft.com/office/drawing/2014/main" id="{97550EDC-9DA8-767E-57C7-DE534284E31A}"/>
              </a:ext>
            </a:extLst>
          </p:cNvPr>
          <p:cNvSpPr txBox="1"/>
          <p:nvPr/>
        </p:nvSpPr>
        <p:spPr>
          <a:xfrm>
            <a:off x="4019106" y="212651"/>
            <a:ext cx="4960269" cy="523220"/>
          </a:xfrm>
          <a:prstGeom prst="rect">
            <a:avLst/>
          </a:prstGeom>
          <a:noFill/>
        </p:spPr>
        <p:txBody>
          <a:bodyPr wrap="none" rtlCol="0">
            <a:spAutoFit/>
          </a:bodyPr>
          <a:lstStyle/>
          <a:p>
            <a:r>
              <a:rPr lang="en-IN" sz="2800" b="1" dirty="0"/>
              <a:t>Components</a:t>
            </a:r>
            <a:r>
              <a:rPr lang="en-IN" sz="2400" b="1" dirty="0"/>
              <a:t> </a:t>
            </a:r>
            <a:r>
              <a:rPr lang="en-IN" sz="2800" b="1" dirty="0"/>
              <a:t>of Current Account</a:t>
            </a:r>
          </a:p>
        </p:txBody>
      </p:sp>
      <p:graphicFrame>
        <p:nvGraphicFramePr>
          <p:cNvPr id="16" name="Table 15">
            <a:extLst>
              <a:ext uri="{FF2B5EF4-FFF2-40B4-BE49-F238E27FC236}">
                <a16:creationId xmlns:a16="http://schemas.microsoft.com/office/drawing/2014/main" id="{886696BE-245A-0741-D5B2-831B412DB168}"/>
              </a:ext>
            </a:extLst>
          </p:cNvPr>
          <p:cNvGraphicFramePr>
            <a:graphicFrameLocks noGrp="1"/>
          </p:cNvGraphicFramePr>
          <p:nvPr>
            <p:extLst>
              <p:ext uri="{D42A27DB-BD31-4B8C-83A1-F6EECF244321}">
                <p14:modId xmlns:p14="http://schemas.microsoft.com/office/powerpoint/2010/main" val="1665753524"/>
              </p:ext>
            </p:extLst>
          </p:nvPr>
        </p:nvGraphicFramePr>
        <p:xfrm>
          <a:off x="1766186" y="3397363"/>
          <a:ext cx="8324111" cy="972618"/>
        </p:xfrm>
        <a:graphic>
          <a:graphicData uri="http://schemas.openxmlformats.org/drawingml/2006/table">
            <a:tbl>
              <a:tblPr/>
              <a:tblGrid>
                <a:gridCol w="2375803">
                  <a:extLst>
                    <a:ext uri="{9D8B030D-6E8A-4147-A177-3AD203B41FA5}">
                      <a16:colId xmlns:a16="http://schemas.microsoft.com/office/drawing/2014/main" val="274535167"/>
                    </a:ext>
                  </a:extLst>
                </a:gridCol>
                <a:gridCol w="2727774">
                  <a:extLst>
                    <a:ext uri="{9D8B030D-6E8A-4147-A177-3AD203B41FA5}">
                      <a16:colId xmlns:a16="http://schemas.microsoft.com/office/drawing/2014/main" val="1237083448"/>
                    </a:ext>
                  </a:extLst>
                </a:gridCol>
                <a:gridCol w="3220534">
                  <a:extLst>
                    <a:ext uri="{9D8B030D-6E8A-4147-A177-3AD203B41FA5}">
                      <a16:colId xmlns:a16="http://schemas.microsoft.com/office/drawing/2014/main" val="2993024897"/>
                    </a:ext>
                  </a:extLst>
                </a:gridCol>
              </a:tblGrid>
              <a:tr h="972618">
                <a:tc>
                  <a:txBody>
                    <a:bodyPr/>
                    <a:lstStyle/>
                    <a:p>
                      <a:pPr algn="l" fontAlgn="base"/>
                      <a:r>
                        <a:rPr lang="en-IN" b="0" dirty="0">
                          <a:solidFill>
                            <a:srgbClr val="424142"/>
                          </a:solidFill>
                          <a:effectLst/>
                          <a:latin typeface="Georgia" panose="02040502050405020303" pitchFamily="18" charset="0"/>
                        </a:rPr>
                        <a:t>Current Receipts</a:t>
                      </a:r>
                    </a:p>
                    <a:p>
                      <a:pPr algn="l" fontAlgn="base"/>
                      <a:r>
                        <a:rPr lang="en-IN" b="0" dirty="0">
                          <a:solidFill>
                            <a:srgbClr val="424142"/>
                          </a:solidFill>
                          <a:effectLst/>
                          <a:latin typeface="Georgia" panose="02040502050405020303" pitchFamily="18" charset="0"/>
                        </a:rPr>
                        <a:t>(1+2+3+4)</a:t>
                      </a:r>
                    </a:p>
                  </a:txBody>
                  <a:tcPr marL="0" marR="0" marT="0" marB="0">
                    <a:lnL>
                      <a:noFill/>
                    </a:lnL>
                    <a:lnR w="6350" cap="flat" cmpd="sng" algn="ctr">
                      <a:solidFill>
                        <a:srgbClr val="EEEEEE"/>
                      </a:solidFill>
                      <a:prstDash val="dot"/>
                      <a:round/>
                      <a:headEnd type="none" w="med" len="med"/>
                      <a:tailEnd type="none" w="med" len="med"/>
                    </a:lnR>
                    <a:lnT>
                      <a:noFill/>
                    </a:lnT>
                    <a:lnB>
                      <a:noFill/>
                    </a:lnB>
                    <a:solidFill>
                      <a:srgbClr val="FFFFFF"/>
                    </a:solidFill>
                  </a:tcPr>
                </a:tc>
                <a:tc>
                  <a:txBody>
                    <a:bodyPr/>
                    <a:lstStyle/>
                    <a:p>
                      <a:pPr algn="l" fontAlgn="base"/>
                      <a:r>
                        <a:rPr lang="en-IN" b="0" dirty="0">
                          <a:solidFill>
                            <a:srgbClr val="424142"/>
                          </a:solidFill>
                          <a:effectLst/>
                          <a:latin typeface="Georgia" panose="02040502050405020303" pitchFamily="18" charset="0"/>
                        </a:rPr>
                        <a:t>Current    Payments</a:t>
                      </a:r>
                    </a:p>
                  </a:txBody>
                  <a:tcPr marL="0" marR="0" marT="0" marB="0">
                    <a:lnL w="6350" cap="flat" cmpd="sng" algn="ctr">
                      <a:solidFill>
                        <a:srgbClr val="EEEEEE"/>
                      </a:solidFill>
                      <a:prstDash val="dot"/>
                      <a:round/>
                      <a:headEnd type="none" w="med" len="med"/>
                      <a:tailEnd type="none" w="med" len="med"/>
                    </a:lnL>
                    <a:lnR w="6350" cap="flat" cmpd="sng" algn="ctr">
                      <a:solidFill>
                        <a:srgbClr val="EEEEEE"/>
                      </a:solidFill>
                      <a:prstDash val="dot"/>
                      <a:round/>
                      <a:headEnd type="none" w="med" len="med"/>
                      <a:tailEnd type="none" w="med" len="med"/>
                    </a:lnR>
                    <a:lnT>
                      <a:noFill/>
                    </a:lnT>
                    <a:lnB>
                      <a:noFill/>
                    </a:lnB>
                    <a:solidFill>
                      <a:srgbClr val="FFFFFF"/>
                    </a:solidFill>
                  </a:tcPr>
                </a:tc>
                <a:tc>
                  <a:txBody>
                    <a:bodyPr/>
                    <a:lstStyle/>
                    <a:p>
                      <a:pPr algn="l" fontAlgn="base"/>
                      <a:r>
                        <a:rPr lang="en-IN" b="0" dirty="0">
                          <a:solidFill>
                            <a:srgbClr val="424142"/>
                          </a:solidFill>
                          <a:effectLst/>
                          <a:latin typeface="Georgia" panose="02040502050405020303" pitchFamily="18" charset="0"/>
                        </a:rPr>
                        <a:t>Current Account Balance</a:t>
                      </a:r>
                    </a:p>
                  </a:txBody>
                  <a:tcPr marL="0" marR="0" marT="0" marB="0">
                    <a:lnL w="6350" cap="flat" cmpd="sng" algn="ctr">
                      <a:solidFill>
                        <a:srgbClr val="EEEEEE"/>
                      </a:solidFill>
                      <a:prstDash val="dot"/>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572637232"/>
                  </a:ext>
                </a:extLst>
              </a:tr>
            </a:tbl>
          </a:graphicData>
        </a:graphic>
      </p:graphicFrame>
    </p:spTree>
    <p:extLst>
      <p:ext uri="{BB962C8B-B14F-4D97-AF65-F5344CB8AC3E}">
        <p14:creationId xmlns:p14="http://schemas.microsoft.com/office/powerpoint/2010/main" val="3365814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8CC2951-CF89-5962-9D60-6BE5AEA8CF01}"/>
              </a:ext>
            </a:extLst>
          </p:cNvPr>
          <p:cNvSpPr txBox="1"/>
          <p:nvPr/>
        </p:nvSpPr>
        <p:spPr>
          <a:xfrm>
            <a:off x="0" y="1049121"/>
            <a:ext cx="11753636" cy="1200329"/>
          </a:xfrm>
          <a:prstGeom prst="rect">
            <a:avLst/>
          </a:prstGeom>
          <a:noFill/>
        </p:spPr>
        <p:txBody>
          <a:bodyPr wrap="square">
            <a:spAutoFit/>
          </a:bodyPr>
          <a:lstStyle/>
          <a:p>
            <a:pPr algn="just"/>
            <a:r>
              <a:rPr lang="en-US" sz="2400" b="0" i="0" dirty="0">
                <a:solidFill>
                  <a:srgbClr val="3A3A3A"/>
                </a:solidFill>
                <a:effectLst/>
                <a:latin typeface="Calibri" panose="020F0502020204030204" pitchFamily="34" charset="0"/>
                <a:ea typeface="Calibri" panose="020F0502020204030204" pitchFamily="34" charset="0"/>
                <a:cs typeface="Calibri" panose="020F0502020204030204" pitchFamily="34" charset="0"/>
              </a:rPr>
              <a:t>The capital account measures transfer in assets and liabilities. For example, this may involve a Indian firm building a factory in the United States. This is counted as a credit on the USA Capital Account. The Capital account can also involve the purchase of securities and liabilities</a:t>
            </a:r>
            <a:r>
              <a:rPr lang="en-US" sz="2400" dirty="0">
                <a:solidFill>
                  <a:srgbClr val="3A3A3A"/>
                </a:solidFill>
                <a:latin typeface="Calibri" panose="020F0502020204030204" pitchFamily="34" charset="0"/>
                <a:ea typeface="Calibri" panose="020F0502020204030204" pitchFamily="34" charset="0"/>
                <a:cs typeface="Calibri" panose="020F0502020204030204" pitchFamily="34" charset="0"/>
              </a:rPr>
              <a:t>.</a:t>
            </a:r>
            <a:endParaRPr lang="en-IN" sz="2400" dirty="0">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5CB45550-6CB2-D274-482F-6648375472BD}"/>
              </a:ext>
            </a:extLst>
          </p:cNvPr>
          <p:cNvSpPr txBox="1"/>
          <p:nvPr/>
        </p:nvSpPr>
        <p:spPr>
          <a:xfrm>
            <a:off x="669851" y="340243"/>
            <a:ext cx="2966484" cy="461665"/>
          </a:xfrm>
          <a:prstGeom prst="rect">
            <a:avLst/>
          </a:prstGeom>
          <a:noFill/>
        </p:spPr>
        <p:txBody>
          <a:bodyPr wrap="square" rtlCol="0">
            <a:spAutoFit/>
          </a:bodyPr>
          <a:lstStyle/>
          <a:p>
            <a:r>
              <a:rPr lang="en-IN" sz="2400" b="1" dirty="0"/>
              <a:t>CAPITAL ACCOUNT</a:t>
            </a:r>
          </a:p>
        </p:txBody>
      </p:sp>
      <p:sp>
        <p:nvSpPr>
          <p:cNvPr id="8" name="TextBox 7">
            <a:extLst>
              <a:ext uri="{FF2B5EF4-FFF2-40B4-BE49-F238E27FC236}">
                <a16:creationId xmlns:a16="http://schemas.microsoft.com/office/drawing/2014/main" id="{634DAA91-C43B-472D-A005-5E892A807718}"/>
              </a:ext>
            </a:extLst>
          </p:cNvPr>
          <p:cNvSpPr txBox="1"/>
          <p:nvPr/>
        </p:nvSpPr>
        <p:spPr>
          <a:xfrm>
            <a:off x="148856" y="2400400"/>
            <a:ext cx="6145618" cy="923330"/>
          </a:xfrm>
          <a:prstGeom prst="rect">
            <a:avLst/>
          </a:prstGeom>
          <a:noFill/>
        </p:spPr>
        <p:txBody>
          <a:bodyPr wrap="square">
            <a:spAutoFit/>
          </a:bodyPr>
          <a:lstStyle/>
          <a:p>
            <a:pPr algn="l" fontAlgn="base"/>
            <a:r>
              <a:rPr lang="en-US" b="1" dirty="0">
                <a:solidFill>
                  <a:srgbClr val="424142"/>
                </a:solidFill>
                <a:effectLst/>
                <a:latin typeface="Georgia" panose="02040502050405020303" pitchFamily="18" charset="0"/>
              </a:rPr>
              <a:t>The main components of capital account are:</a:t>
            </a:r>
          </a:p>
          <a:p>
            <a:pPr algn="l" fontAlgn="base"/>
            <a:endParaRPr lang="en-US" b="0" dirty="0">
              <a:solidFill>
                <a:srgbClr val="424142"/>
              </a:solidFill>
              <a:effectLst/>
              <a:latin typeface="Georgia" panose="02040502050405020303" pitchFamily="18" charset="0"/>
            </a:endParaRPr>
          </a:p>
          <a:p>
            <a:pPr algn="l" fontAlgn="base"/>
            <a:r>
              <a:rPr lang="en-US" b="1" dirty="0">
                <a:solidFill>
                  <a:srgbClr val="424142"/>
                </a:solidFill>
                <a:effectLst/>
                <a:latin typeface="Georgia" panose="02040502050405020303" pitchFamily="18" charset="0"/>
              </a:rPr>
              <a:t>1. Borrowings and landings to and from abroad</a:t>
            </a:r>
            <a:endParaRPr lang="en-US" b="0" dirty="0">
              <a:solidFill>
                <a:srgbClr val="424142"/>
              </a:solidFill>
              <a:effectLst/>
              <a:latin typeface="Georgia" panose="02040502050405020303" pitchFamily="18" charset="0"/>
            </a:endParaRPr>
          </a:p>
        </p:txBody>
      </p:sp>
      <p:sp>
        <p:nvSpPr>
          <p:cNvPr id="10" name="TextBox 9">
            <a:extLst>
              <a:ext uri="{FF2B5EF4-FFF2-40B4-BE49-F238E27FC236}">
                <a16:creationId xmlns:a16="http://schemas.microsoft.com/office/drawing/2014/main" id="{F49CBC86-F641-26DB-59FC-53DED0193F5A}"/>
              </a:ext>
            </a:extLst>
          </p:cNvPr>
          <p:cNvSpPr txBox="1"/>
          <p:nvPr/>
        </p:nvSpPr>
        <p:spPr>
          <a:xfrm>
            <a:off x="148856" y="3429000"/>
            <a:ext cx="6262575" cy="369332"/>
          </a:xfrm>
          <a:prstGeom prst="rect">
            <a:avLst/>
          </a:prstGeom>
          <a:noFill/>
        </p:spPr>
        <p:txBody>
          <a:bodyPr wrap="square">
            <a:spAutoFit/>
          </a:bodyPr>
          <a:lstStyle/>
          <a:p>
            <a:r>
              <a:rPr lang="en-US" b="1" i="0" dirty="0">
                <a:solidFill>
                  <a:srgbClr val="424142"/>
                </a:solidFill>
                <a:effectLst/>
                <a:latin typeface="Georgia" panose="02040502050405020303" pitchFamily="18" charset="0"/>
              </a:rPr>
              <a:t>2. Investments to and from abroad</a:t>
            </a:r>
            <a:endParaRPr lang="en-IN" dirty="0"/>
          </a:p>
        </p:txBody>
      </p:sp>
      <p:sp>
        <p:nvSpPr>
          <p:cNvPr id="12" name="TextBox 11">
            <a:extLst>
              <a:ext uri="{FF2B5EF4-FFF2-40B4-BE49-F238E27FC236}">
                <a16:creationId xmlns:a16="http://schemas.microsoft.com/office/drawing/2014/main" id="{F685D1B1-E66D-8C3F-2424-001B63E74480}"/>
              </a:ext>
            </a:extLst>
          </p:cNvPr>
          <p:cNvSpPr txBox="1"/>
          <p:nvPr/>
        </p:nvSpPr>
        <p:spPr>
          <a:xfrm>
            <a:off x="148856" y="3817088"/>
            <a:ext cx="6400799" cy="369332"/>
          </a:xfrm>
          <a:prstGeom prst="rect">
            <a:avLst/>
          </a:prstGeom>
          <a:noFill/>
        </p:spPr>
        <p:txBody>
          <a:bodyPr wrap="square">
            <a:spAutoFit/>
          </a:bodyPr>
          <a:lstStyle/>
          <a:p>
            <a:r>
              <a:rPr lang="en-US" b="1" i="0" dirty="0">
                <a:solidFill>
                  <a:srgbClr val="424142"/>
                </a:solidFill>
                <a:effectLst/>
                <a:latin typeface="Georgia" panose="02040502050405020303" pitchFamily="18" charset="0"/>
              </a:rPr>
              <a:t>3. Change in Foreign Exchange Reserves</a:t>
            </a:r>
            <a:endParaRPr lang="en-IN" dirty="0"/>
          </a:p>
        </p:txBody>
      </p:sp>
      <p:sp>
        <p:nvSpPr>
          <p:cNvPr id="14" name="TextBox 13">
            <a:extLst>
              <a:ext uri="{FF2B5EF4-FFF2-40B4-BE49-F238E27FC236}">
                <a16:creationId xmlns:a16="http://schemas.microsoft.com/office/drawing/2014/main" id="{68A2D015-A876-E9E9-6654-B51ABE96313E}"/>
              </a:ext>
            </a:extLst>
          </p:cNvPr>
          <p:cNvSpPr txBox="1"/>
          <p:nvPr/>
        </p:nvSpPr>
        <p:spPr>
          <a:xfrm>
            <a:off x="148855" y="4608551"/>
            <a:ext cx="11461897" cy="1569660"/>
          </a:xfrm>
          <a:prstGeom prst="rect">
            <a:avLst/>
          </a:prstGeom>
          <a:noFill/>
        </p:spPr>
        <p:txBody>
          <a:bodyPr wrap="square">
            <a:spAutoFit/>
          </a:bodyPr>
          <a:lstStyle/>
          <a:p>
            <a:pPr algn="just" fontAlgn="base"/>
            <a:r>
              <a:rPr lang="en-US" sz="2400" b="0" dirty="0">
                <a:solidFill>
                  <a:srgbClr val="424142"/>
                </a:solidFill>
                <a:effectLst/>
                <a:ea typeface="Calibri" panose="020F0502020204030204" pitchFamily="34" charset="0"/>
                <a:cs typeface="Calibri" panose="020F0502020204030204" pitchFamily="34" charset="0"/>
              </a:rPr>
              <a:t>Surplus</a:t>
            </a:r>
            <a:r>
              <a:rPr lang="en-US" sz="2400" b="0" dirty="0">
                <a:solidFill>
                  <a:srgbClr val="424142"/>
                </a:solidFill>
                <a:effectLst/>
              </a:rPr>
              <a:t> in capital account arises when credit items are more than debit items. It indicates net inflow of capital.</a:t>
            </a:r>
          </a:p>
          <a:p>
            <a:pPr algn="just" fontAlgn="base"/>
            <a:r>
              <a:rPr lang="en-US" sz="2400" b="0" dirty="0">
                <a:solidFill>
                  <a:srgbClr val="424142"/>
                </a:solidFill>
                <a:effectLst/>
              </a:rPr>
              <a:t> Deficit in capital account arises when debit items are more than credit items. It indicates net outflow of capital.</a:t>
            </a:r>
          </a:p>
        </p:txBody>
      </p:sp>
    </p:spTree>
    <p:extLst>
      <p:ext uri="{BB962C8B-B14F-4D97-AF65-F5344CB8AC3E}">
        <p14:creationId xmlns:p14="http://schemas.microsoft.com/office/powerpoint/2010/main" val="1553981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BCA1DE60-941E-FF40-7EE9-9E0C09BD6E77}"/>
              </a:ext>
            </a:extLst>
          </p:cNvPr>
          <p:cNvGraphicFramePr>
            <a:graphicFrameLocks noGrp="1"/>
          </p:cNvGraphicFramePr>
          <p:nvPr>
            <p:extLst>
              <p:ext uri="{D42A27DB-BD31-4B8C-83A1-F6EECF244321}">
                <p14:modId xmlns:p14="http://schemas.microsoft.com/office/powerpoint/2010/main" val="3067520159"/>
              </p:ext>
            </p:extLst>
          </p:nvPr>
        </p:nvGraphicFramePr>
        <p:xfrm>
          <a:off x="2032000" y="719666"/>
          <a:ext cx="8127999" cy="219456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2122641526"/>
                    </a:ext>
                  </a:extLst>
                </a:gridCol>
                <a:gridCol w="2709333">
                  <a:extLst>
                    <a:ext uri="{9D8B030D-6E8A-4147-A177-3AD203B41FA5}">
                      <a16:colId xmlns:a16="http://schemas.microsoft.com/office/drawing/2014/main" val="4103851587"/>
                    </a:ext>
                  </a:extLst>
                </a:gridCol>
                <a:gridCol w="2709333">
                  <a:extLst>
                    <a:ext uri="{9D8B030D-6E8A-4147-A177-3AD203B41FA5}">
                      <a16:colId xmlns:a16="http://schemas.microsoft.com/office/drawing/2014/main" val="1612458096"/>
                    </a:ext>
                  </a:extLst>
                </a:gridCol>
              </a:tblGrid>
              <a:tr h="370840">
                <a:tc>
                  <a:txBody>
                    <a:bodyPr/>
                    <a:lstStyle/>
                    <a:p>
                      <a:pPr algn="l" fontAlgn="base"/>
                      <a:r>
                        <a:rPr lang="en-IN" b="1" dirty="0">
                          <a:solidFill>
                            <a:schemeClr val="bg1"/>
                          </a:solidFill>
                          <a:effectLst/>
                          <a:latin typeface="Georgia" panose="02040502050405020303" pitchFamily="18" charset="0"/>
                        </a:rPr>
                        <a:t>Credit Items</a:t>
                      </a:r>
                      <a:endParaRPr lang="en-IN" b="0" dirty="0">
                        <a:solidFill>
                          <a:schemeClr val="bg1"/>
                        </a:solidFill>
                        <a:effectLst/>
                        <a:latin typeface="Georgia" panose="02040502050405020303" pitchFamily="18" charset="0"/>
                      </a:endParaRPr>
                    </a:p>
                  </a:txBody>
                  <a:tcPr marL="0" marR="0" marT="0" marB="0"/>
                </a:tc>
                <a:tc>
                  <a:txBody>
                    <a:bodyPr/>
                    <a:lstStyle/>
                    <a:p>
                      <a:pPr algn="l" fontAlgn="base"/>
                      <a:r>
                        <a:rPr lang="en-IN" b="1" dirty="0">
                          <a:solidFill>
                            <a:schemeClr val="bg1"/>
                          </a:solidFill>
                          <a:effectLst/>
                          <a:latin typeface="Georgia" panose="02040502050405020303" pitchFamily="18" charset="0"/>
                        </a:rPr>
                        <a:t>Debit Items</a:t>
                      </a:r>
                      <a:endParaRPr lang="en-IN" b="0" dirty="0">
                        <a:solidFill>
                          <a:schemeClr val="bg1"/>
                        </a:solidFill>
                        <a:effectLst/>
                        <a:latin typeface="Georgia" panose="02040502050405020303" pitchFamily="18" charset="0"/>
                      </a:endParaRPr>
                    </a:p>
                  </a:txBody>
                  <a:tcPr marL="0" marR="0" marT="0" marB="0"/>
                </a:tc>
                <a:tc>
                  <a:txBody>
                    <a:bodyPr/>
                    <a:lstStyle/>
                    <a:p>
                      <a:pPr algn="l" fontAlgn="base"/>
                      <a:r>
                        <a:rPr lang="en-IN" b="1" dirty="0">
                          <a:solidFill>
                            <a:schemeClr val="bg1"/>
                          </a:solidFill>
                          <a:effectLst/>
                          <a:latin typeface="Georgia" panose="02040502050405020303" pitchFamily="18" charset="0"/>
                        </a:rPr>
                        <a:t>Net Credit (Credit – Debit)</a:t>
                      </a:r>
                      <a:endParaRPr lang="en-IN" b="0" dirty="0">
                        <a:solidFill>
                          <a:schemeClr val="bg1"/>
                        </a:solidFill>
                        <a:effectLst/>
                        <a:latin typeface="Georgia" panose="02040502050405020303" pitchFamily="18" charset="0"/>
                      </a:endParaRPr>
                    </a:p>
                  </a:txBody>
                  <a:tcPr marL="0" marR="0" marT="0" marB="0"/>
                </a:tc>
                <a:extLst>
                  <a:ext uri="{0D108BD9-81ED-4DB2-BD59-A6C34878D82A}">
                    <a16:rowId xmlns:a16="http://schemas.microsoft.com/office/drawing/2014/main" val="2289262519"/>
                  </a:ext>
                </a:extLst>
              </a:tr>
              <a:tr h="370840">
                <a:tc>
                  <a:txBody>
                    <a:bodyPr/>
                    <a:lstStyle/>
                    <a:p>
                      <a:pPr algn="l" fontAlgn="base"/>
                      <a:r>
                        <a:rPr lang="en-US" b="0" dirty="0">
                          <a:solidFill>
                            <a:srgbClr val="424142"/>
                          </a:solidFill>
                          <a:effectLst/>
                          <a:latin typeface="Georgia" panose="02040502050405020303" pitchFamily="18" charset="0"/>
                        </a:rPr>
                        <a:t>1. Borrowings from abroad</a:t>
                      </a:r>
                    </a:p>
                  </a:txBody>
                  <a:tcPr marL="0" marR="0" marT="0" marB="0"/>
                </a:tc>
                <a:tc>
                  <a:txBody>
                    <a:bodyPr/>
                    <a:lstStyle/>
                    <a:p>
                      <a:pPr algn="l" fontAlgn="base"/>
                      <a:r>
                        <a:rPr lang="en-IN" b="0" dirty="0" err="1">
                          <a:solidFill>
                            <a:srgbClr val="424142"/>
                          </a:solidFill>
                          <a:effectLst/>
                          <a:latin typeface="Georgia" panose="02040502050405020303" pitchFamily="18" charset="0"/>
                        </a:rPr>
                        <a:t>Lendings</a:t>
                      </a:r>
                      <a:r>
                        <a:rPr lang="en-IN" b="0" dirty="0">
                          <a:solidFill>
                            <a:srgbClr val="424142"/>
                          </a:solidFill>
                          <a:effectLst/>
                          <a:latin typeface="Georgia" panose="02040502050405020303" pitchFamily="18" charset="0"/>
                        </a:rPr>
                        <a:t> to abroad</a:t>
                      </a:r>
                    </a:p>
                  </a:txBody>
                  <a:tcPr marL="0" marR="0" marT="0" marB="0"/>
                </a:tc>
                <a:tc>
                  <a:txBody>
                    <a:bodyPr/>
                    <a:lstStyle/>
                    <a:p>
                      <a:pPr algn="l" fontAlgn="base"/>
                      <a:r>
                        <a:rPr lang="en-IN" b="0" dirty="0">
                          <a:solidFill>
                            <a:srgbClr val="424142"/>
                          </a:solidFill>
                          <a:effectLst/>
                          <a:latin typeface="Georgia" panose="02040502050405020303" pitchFamily="18" charset="0"/>
                        </a:rPr>
                        <a:t>Net Borrowings from abroad</a:t>
                      </a:r>
                    </a:p>
                  </a:txBody>
                  <a:tcPr marL="0" marR="0" marT="0" marB="0"/>
                </a:tc>
                <a:extLst>
                  <a:ext uri="{0D108BD9-81ED-4DB2-BD59-A6C34878D82A}">
                    <a16:rowId xmlns:a16="http://schemas.microsoft.com/office/drawing/2014/main" val="990708100"/>
                  </a:ext>
                </a:extLst>
              </a:tr>
              <a:tr h="370840">
                <a:tc>
                  <a:txBody>
                    <a:bodyPr/>
                    <a:lstStyle/>
                    <a:p>
                      <a:pPr algn="l" fontAlgn="base"/>
                      <a:r>
                        <a:rPr lang="en-US" b="0" dirty="0">
                          <a:solidFill>
                            <a:srgbClr val="424142"/>
                          </a:solidFill>
                          <a:effectLst/>
                          <a:latin typeface="Georgia" panose="02040502050405020303" pitchFamily="18" charset="0"/>
                        </a:rPr>
                        <a:t>2. Investments from abroad</a:t>
                      </a:r>
                    </a:p>
                  </a:txBody>
                  <a:tcPr marL="0" marR="0" marT="0" marB="0"/>
                </a:tc>
                <a:tc>
                  <a:txBody>
                    <a:bodyPr/>
                    <a:lstStyle/>
                    <a:p>
                      <a:pPr algn="l" fontAlgn="base"/>
                      <a:r>
                        <a:rPr lang="en-IN" b="0">
                          <a:solidFill>
                            <a:srgbClr val="424142"/>
                          </a:solidFill>
                          <a:effectLst/>
                          <a:latin typeface="Georgia" panose="02040502050405020303" pitchFamily="18" charset="0"/>
                        </a:rPr>
                        <a:t>Investments to abroad</a:t>
                      </a:r>
                    </a:p>
                  </a:txBody>
                  <a:tcPr marL="0" marR="0" marT="0" marB="0"/>
                </a:tc>
                <a:tc>
                  <a:txBody>
                    <a:bodyPr/>
                    <a:lstStyle/>
                    <a:p>
                      <a:pPr algn="l" fontAlgn="base"/>
                      <a:r>
                        <a:rPr lang="en-IN" b="0" dirty="0">
                          <a:solidFill>
                            <a:srgbClr val="424142"/>
                          </a:solidFill>
                          <a:effectLst/>
                          <a:latin typeface="Georgia" panose="02040502050405020303" pitchFamily="18" charset="0"/>
                        </a:rPr>
                        <a:t>Net Investments from abroad</a:t>
                      </a:r>
                    </a:p>
                  </a:txBody>
                  <a:tcPr marL="0" marR="0" marT="0" marB="0"/>
                </a:tc>
                <a:extLst>
                  <a:ext uri="{0D108BD9-81ED-4DB2-BD59-A6C34878D82A}">
                    <a16:rowId xmlns:a16="http://schemas.microsoft.com/office/drawing/2014/main" val="50721593"/>
                  </a:ext>
                </a:extLst>
              </a:tr>
              <a:tr h="370840">
                <a:tc>
                  <a:txBody>
                    <a:bodyPr/>
                    <a:lstStyle/>
                    <a:p>
                      <a:pPr algn="l" fontAlgn="base"/>
                      <a:r>
                        <a:rPr lang="en-US" b="0" dirty="0">
                          <a:solidFill>
                            <a:srgbClr val="424142"/>
                          </a:solidFill>
                          <a:effectLst/>
                          <a:latin typeface="Georgia" panose="02040502050405020303" pitchFamily="18" charset="0"/>
                        </a:rPr>
                        <a:t>3. Decreases in foreign exchange reserves:</a:t>
                      </a:r>
                    </a:p>
                  </a:txBody>
                  <a:tcPr marL="0" marR="0" marT="0" marB="0"/>
                </a:tc>
                <a:tc>
                  <a:txBody>
                    <a:bodyPr/>
                    <a:lstStyle/>
                    <a:p>
                      <a:pPr algn="l" fontAlgn="base"/>
                      <a:r>
                        <a:rPr lang="en-US" b="0">
                          <a:solidFill>
                            <a:srgbClr val="424142"/>
                          </a:solidFill>
                          <a:effectLst/>
                          <a:latin typeface="Georgia" panose="02040502050405020303" pitchFamily="18" charset="0"/>
                        </a:rPr>
                        <a:t>Increases in foreign exchange reserves</a:t>
                      </a:r>
                    </a:p>
                  </a:txBody>
                  <a:tcPr marL="0" marR="0" marT="0" marB="0"/>
                </a:tc>
                <a:tc>
                  <a:txBody>
                    <a:bodyPr/>
                    <a:lstStyle/>
                    <a:p>
                      <a:pPr algn="l" fontAlgn="base"/>
                      <a:r>
                        <a:rPr lang="en-US" b="0" dirty="0">
                          <a:solidFill>
                            <a:srgbClr val="424142"/>
                          </a:solidFill>
                          <a:effectLst/>
                          <a:latin typeface="Georgia" panose="02040502050405020303" pitchFamily="18" charset="0"/>
                        </a:rPr>
                        <a:t>Net change in foreign exchange reserves</a:t>
                      </a:r>
                    </a:p>
                  </a:txBody>
                  <a:tcPr marL="0" marR="0" marT="0" marB="0"/>
                </a:tc>
                <a:extLst>
                  <a:ext uri="{0D108BD9-81ED-4DB2-BD59-A6C34878D82A}">
                    <a16:rowId xmlns:a16="http://schemas.microsoft.com/office/drawing/2014/main" val="3856861393"/>
                  </a:ext>
                </a:extLst>
              </a:tr>
            </a:tbl>
          </a:graphicData>
        </a:graphic>
      </p:graphicFrame>
      <p:sp>
        <p:nvSpPr>
          <p:cNvPr id="5" name="TextBox 4">
            <a:extLst>
              <a:ext uri="{FF2B5EF4-FFF2-40B4-BE49-F238E27FC236}">
                <a16:creationId xmlns:a16="http://schemas.microsoft.com/office/drawing/2014/main" id="{22F6B156-86B8-CA63-6010-16CC725C2ABA}"/>
              </a:ext>
            </a:extLst>
          </p:cNvPr>
          <p:cNvSpPr txBox="1"/>
          <p:nvPr/>
        </p:nvSpPr>
        <p:spPr>
          <a:xfrm>
            <a:off x="4019106" y="212651"/>
            <a:ext cx="4866332" cy="523220"/>
          </a:xfrm>
          <a:prstGeom prst="rect">
            <a:avLst/>
          </a:prstGeom>
          <a:noFill/>
        </p:spPr>
        <p:txBody>
          <a:bodyPr wrap="none" rtlCol="0">
            <a:spAutoFit/>
          </a:bodyPr>
          <a:lstStyle/>
          <a:p>
            <a:r>
              <a:rPr lang="en-IN" sz="2800" b="1" dirty="0"/>
              <a:t>Components</a:t>
            </a:r>
            <a:r>
              <a:rPr lang="en-IN" sz="2400" b="1" dirty="0"/>
              <a:t> </a:t>
            </a:r>
            <a:r>
              <a:rPr lang="en-IN" sz="2800" b="1" dirty="0"/>
              <a:t>of Capital Account</a:t>
            </a:r>
          </a:p>
        </p:txBody>
      </p:sp>
      <p:graphicFrame>
        <p:nvGraphicFramePr>
          <p:cNvPr id="8" name="Table 7">
            <a:extLst>
              <a:ext uri="{FF2B5EF4-FFF2-40B4-BE49-F238E27FC236}">
                <a16:creationId xmlns:a16="http://schemas.microsoft.com/office/drawing/2014/main" id="{512B4D1B-F32C-9765-AF25-5D992B3EB9BE}"/>
              </a:ext>
            </a:extLst>
          </p:cNvPr>
          <p:cNvGraphicFramePr>
            <a:graphicFrameLocks noGrp="1"/>
          </p:cNvGraphicFramePr>
          <p:nvPr>
            <p:extLst>
              <p:ext uri="{D42A27DB-BD31-4B8C-83A1-F6EECF244321}">
                <p14:modId xmlns:p14="http://schemas.microsoft.com/office/powerpoint/2010/main" val="4239184352"/>
              </p:ext>
            </p:extLst>
          </p:nvPr>
        </p:nvGraphicFramePr>
        <p:xfrm>
          <a:off x="2032000" y="3017520"/>
          <a:ext cx="8127999" cy="548640"/>
        </p:xfrm>
        <a:graphic>
          <a:graphicData uri="http://schemas.openxmlformats.org/drawingml/2006/table">
            <a:tbl>
              <a:tblPr/>
              <a:tblGrid>
                <a:gridCol w="2290305">
                  <a:extLst>
                    <a:ext uri="{9D8B030D-6E8A-4147-A177-3AD203B41FA5}">
                      <a16:colId xmlns:a16="http://schemas.microsoft.com/office/drawing/2014/main" val="1590475047"/>
                    </a:ext>
                  </a:extLst>
                </a:gridCol>
                <a:gridCol w="2617491">
                  <a:extLst>
                    <a:ext uri="{9D8B030D-6E8A-4147-A177-3AD203B41FA5}">
                      <a16:colId xmlns:a16="http://schemas.microsoft.com/office/drawing/2014/main" val="3000431300"/>
                    </a:ext>
                  </a:extLst>
                </a:gridCol>
                <a:gridCol w="3220203">
                  <a:extLst>
                    <a:ext uri="{9D8B030D-6E8A-4147-A177-3AD203B41FA5}">
                      <a16:colId xmlns:a16="http://schemas.microsoft.com/office/drawing/2014/main" val="2609293821"/>
                    </a:ext>
                  </a:extLst>
                </a:gridCol>
              </a:tblGrid>
              <a:tr h="0">
                <a:tc>
                  <a:txBody>
                    <a:bodyPr/>
                    <a:lstStyle/>
                    <a:p>
                      <a:pPr algn="l" fontAlgn="base"/>
                      <a:r>
                        <a:rPr lang="en-IN" b="0" dirty="0">
                          <a:solidFill>
                            <a:srgbClr val="424142"/>
                          </a:solidFill>
                          <a:effectLst/>
                          <a:latin typeface="Georgia" panose="02040502050405020303" pitchFamily="18" charset="0"/>
                        </a:rPr>
                        <a:t>Capital Receipts</a:t>
                      </a:r>
                    </a:p>
                    <a:p>
                      <a:pPr algn="l" fontAlgn="base"/>
                      <a:r>
                        <a:rPr lang="en-IN" b="0" dirty="0">
                          <a:solidFill>
                            <a:srgbClr val="424142"/>
                          </a:solidFill>
                          <a:effectLst/>
                          <a:latin typeface="Georgia" panose="02040502050405020303" pitchFamily="18" charset="0"/>
                        </a:rPr>
                        <a:t>(1+2+3)</a:t>
                      </a:r>
                    </a:p>
                  </a:txBody>
                  <a:tcPr marL="0" marR="0" marT="0" marB="0">
                    <a:lnL>
                      <a:noFill/>
                    </a:lnL>
                    <a:lnR w="6350" cap="flat" cmpd="sng" algn="ctr">
                      <a:solidFill>
                        <a:srgbClr val="EEEEEE"/>
                      </a:solidFill>
                      <a:prstDash val="dot"/>
                      <a:round/>
                      <a:headEnd type="none" w="med" len="med"/>
                      <a:tailEnd type="none" w="med" len="med"/>
                    </a:lnR>
                    <a:lnT>
                      <a:noFill/>
                    </a:lnT>
                    <a:lnB>
                      <a:noFill/>
                    </a:lnB>
                    <a:solidFill>
                      <a:srgbClr val="FFFFFF"/>
                    </a:solidFill>
                  </a:tcPr>
                </a:tc>
                <a:tc>
                  <a:txBody>
                    <a:bodyPr/>
                    <a:lstStyle/>
                    <a:p>
                      <a:pPr algn="l" fontAlgn="base"/>
                      <a:r>
                        <a:rPr lang="en-IN" b="0" dirty="0">
                          <a:solidFill>
                            <a:srgbClr val="424142"/>
                          </a:solidFill>
                          <a:effectLst/>
                          <a:latin typeface="Georgia" panose="02040502050405020303" pitchFamily="18" charset="0"/>
                        </a:rPr>
                        <a:t>Capital Payments</a:t>
                      </a:r>
                    </a:p>
                  </a:txBody>
                  <a:tcPr marL="0" marR="0" marT="0" marB="0">
                    <a:lnL w="6350" cap="flat" cmpd="sng" algn="ctr">
                      <a:solidFill>
                        <a:srgbClr val="EEEEEE"/>
                      </a:solidFill>
                      <a:prstDash val="dot"/>
                      <a:round/>
                      <a:headEnd type="none" w="med" len="med"/>
                      <a:tailEnd type="none" w="med" len="med"/>
                    </a:lnL>
                    <a:lnR w="6350" cap="flat" cmpd="sng" algn="ctr">
                      <a:solidFill>
                        <a:srgbClr val="EEEEEE"/>
                      </a:solidFill>
                      <a:prstDash val="dot"/>
                      <a:round/>
                      <a:headEnd type="none" w="med" len="med"/>
                      <a:tailEnd type="none" w="med" len="med"/>
                    </a:lnR>
                    <a:lnT>
                      <a:noFill/>
                    </a:lnT>
                    <a:lnB>
                      <a:noFill/>
                    </a:lnB>
                    <a:solidFill>
                      <a:srgbClr val="FFFFFF"/>
                    </a:solidFill>
                  </a:tcPr>
                </a:tc>
                <a:tc>
                  <a:txBody>
                    <a:bodyPr/>
                    <a:lstStyle/>
                    <a:p>
                      <a:pPr algn="l" fontAlgn="base"/>
                      <a:r>
                        <a:rPr lang="en-IN" b="0" dirty="0">
                          <a:solidFill>
                            <a:srgbClr val="424142"/>
                          </a:solidFill>
                          <a:effectLst/>
                          <a:latin typeface="Georgia" panose="02040502050405020303" pitchFamily="18" charset="0"/>
                        </a:rPr>
                        <a:t>Capital Account Balance</a:t>
                      </a:r>
                    </a:p>
                  </a:txBody>
                  <a:tcPr marL="0" marR="0" marT="0" marB="0">
                    <a:lnL w="6350" cap="flat" cmpd="sng" algn="ctr">
                      <a:solidFill>
                        <a:srgbClr val="EEEEEE"/>
                      </a:solidFill>
                      <a:prstDash val="dot"/>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294474056"/>
                  </a:ext>
                </a:extLst>
              </a:tr>
            </a:tbl>
          </a:graphicData>
        </a:graphic>
      </p:graphicFrame>
      <p:sp>
        <p:nvSpPr>
          <p:cNvPr id="10" name="TextBox 9">
            <a:extLst>
              <a:ext uri="{FF2B5EF4-FFF2-40B4-BE49-F238E27FC236}">
                <a16:creationId xmlns:a16="http://schemas.microsoft.com/office/drawing/2014/main" id="{C4E0FBDA-CDD9-72C2-4CED-260EC254CF85}"/>
              </a:ext>
            </a:extLst>
          </p:cNvPr>
          <p:cNvSpPr txBox="1"/>
          <p:nvPr/>
        </p:nvSpPr>
        <p:spPr>
          <a:xfrm>
            <a:off x="438465" y="4100588"/>
            <a:ext cx="12027613" cy="830997"/>
          </a:xfrm>
          <a:prstGeom prst="rect">
            <a:avLst/>
          </a:prstGeom>
          <a:noFill/>
        </p:spPr>
        <p:txBody>
          <a:bodyPr wrap="square">
            <a:spAutoFit/>
          </a:bodyPr>
          <a:lstStyle/>
          <a:p>
            <a:pPr algn="just" fontAlgn="base"/>
            <a:r>
              <a:rPr lang="en-US" sz="2400" b="0" dirty="0">
                <a:solidFill>
                  <a:srgbClr val="424142"/>
                </a:solidFill>
                <a:effectLst/>
                <a:latin typeface="Calibri" panose="020F0502020204030204" pitchFamily="34" charset="0"/>
                <a:ea typeface="Calibri" panose="020F0502020204030204" pitchFamily="34" charset="0"/>
                <a:cs typeface="Calibri" panose="020F0502020204030204" pitchFamily="34" charset="0"/>
              </a:rPr>
              <a:t>A deficit in the current account must be balanced by a surplus on the capital account.</a:t>
            </a:r>
          </a:p>
          <a:p>
            <a:pPr algn="just" fontAlgn="base"/>
            <a:r>
              <a:rPr lang="en-US" sz="2400" b="0" dirty="0">
                <a:solidFill>
                  <a:srgbClr val="424142"/>
                </a:solidFill>
                <a:effectLst/>
                <a:latin typeface="Calibri" panose="020F0502020204030204" pitchFamily="34" charset="0"/>
                <a:ea typeface="Calibri" panose="020F0502020204030204" pitchFamily="34" charset="0"/>
                <a:cs typeface="Calibri" panose="020F0502020204030204" pitchFamily="34" charset="0"/>
              </a:rPr>
              <a:t>A surplus in the current account must be balanced by a deficit on the capital account.</a:t>
            </a:r>
          </a:p>
        </p:txBody>
      </p:sp>
      <p:sp>
        <p:nvSpPr>
          <p:cNvPr id="14" name="TextBox 13">
            <a:extLst>
              <a:ext uri="{FF2B5EF4-FFF2-40B4-BE49-F238E27FC236}">
                <a16:creationId xmlns:a16="http://schemas.microsoft.com/office/drawing/2014/main" id="{7255EDED-E25C-AE8E-03A7-CC5F6FF062F9}"/>
              </a:ext>
            </a:extLst>
          </p:cNvPr>
          <p:cNvSpPr txBox="1"/>
          <p:nvPr/>
        </p:nvSpPr>
        <p:spPr>
          <a:xfrm>
            <a:off x="354559" y="5168021"/>
            <a:ext cx="11368253" cy="1200329"/>
          </a:xfrm>
          <a:prstGeom prst="rect">
            <a:avLst/>
          </a:prstGeom>
          <a:noFill/>
        </p:spPr>
        <p:txBody>
          <a:bodyPr wrap="square">
            <a:spAutoFit/>
          </a:bodyPr>
          <a:lstStyle/>
          <a:p>
            <a:pPr algn="just"/>
            <a:r>
              <a:rPr lang="en-US" sz="2400" b="0" i="0" dirty="0">
                <a:solidFill>
                  <a:srgbClr val="424142"/>
                </a:solidFill>
                <a:effectLst/>
                <a:latin typeface="Calibri" panose="020F0502020204030204" pitchFamily="34" charset="0"/>
                <a:ea typeface="Calibri" panose="020F0502020204030204" pitchFamily="34" charset="0"/>
                <a:cs typeface="Calibri" panose="020F0502020204030204" pitchFamily="34" charset="0"/>
              </a:rPr>
              <a:t>In addition to current account and capital account, there is one more element in BOP, known as ‘Errors and Omissions’. It is the balancing item, which signifies that all international transactions cannot be recorded accurately.</a:t>
            </a:r>
            <a:endParaRPr lang="en-IN"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46756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30D1C0C-6BB3-A9C6-0FCB-07D2FCBD3A98}"/>
              </a:ext>
            </a:extLst>
          </p:cNvPr>
          <p:cNvSpPr txBox="1"/>
          <p:nvPr/>
        </p:nvSpPr>
        <p:spPr>
          <a:xfrm>
            <a:off x="4374118" y="2804844"/>
            <a:ext cx="1721882" cy="523220"/>
          </a:xfrm>
          <a:prstGeom prst="rect">
            <a:avLst/>
          </a:prstGeom>
          <a:noFill/>
        </p:spPr>
        <p:txBody>
          <a:bodyPr wrap="none" rtlCol="0">
            <a:spAutoFit/>
          </a:bodyPr>
          <a:lstStyle/>
          <a:p>
            <a:pPr algn="ctr"/>
            <a:r>
              <a:rPr lang="en-IN" sz="2800" b="1" i="1" dirty="0"/>
              <a:t>Thank You</a:t>
            </a:r>
          </a:p>
        </p:txBody>
      </p:sp>
    </p:spTree>
    <p:extLst>
      <p:ext uri="{BB962C8B-B14F-4D97-AF65-F5344CB8AC3E}">
        <p14:creationId xmlns:p14="http://schemas.microsoft.com/office/powerpoint/2010/main" val="8134589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TotalTime>
  <Words>578</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Georgia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Kamalika Chakraborty</dc:creator>
  <cp:lastModifiedBy>Kamalika Chakraborty</cp:lastModifiedBy>
  <cp:revision>9</cp:revision>
  <dcterms:created xsi:type="dcterms:W3CDTF">2023-07-07T18:48:42Z</dcterms:created>
  <dcterms:modified xsi:type="dcterms:W3CDTF">2023-07-08T19:15:31Z</dcterms:modified>
</cp:coreProperties>
</file>